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6256000" cy="9144000"/>
  <p:notesSz cx="9144000" cy="16256000"/>
  <p:embeddedFontLst>
    <p:embeddedFont>
      <p:font typeface="Quattrocento Sans" charset="-122" pitchFamily="34"/>
      <p:regular r:id="rId22"/>
    </p:embeddedFont>
    <p:embeddedFont>
      <p:font typeface="Liter" charset="-122" pitchFamily="34"/>
      <p:regular r:id="rId2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openxmlformats.org/officeDocument/2006/relationships/font" Target="fonts/font1.fntdata"/><Relationship Id="rId23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hhmfllcinu7ys/mnt/agents/output/marin_aod/images/9_Aerial_View_of_Golden_Gate_Bridge.png">    </p:cNvPr>
          <p:cNvPicPr>
            <a:picLocks noChangeAspect="1"/>
          </p:cNvPicPr>
          <p:nvPr/>
        </p:nvPicPr>
        <p:blipFill>
          <a:blip r:embed="rId1"/>
          <a:srcRect l="7917" r="7917" t="0" b="0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1E2A2D">
                  <a:alpha val="0"/>
                </a:srgbClr>
              </a:gs>
              <a:gs pos="40000">
                <a:srgbClr val="1E2A2D">
                  <a:alpha val="38000"/>
                </a:srgbClr>
              </a:gs>
              <a:gs pos="100000">
                <a:srgbClr val="1E2A2D">
                  <a:alpha val="90000"/>
                </a:srgbClr>
              </a:gs>
            </a:gsLst>
            <a:lin ang="5400000" scaled="1"/>
          </a:gradFill>
          <a:ln w="12700">
            <a:solidFill>
              <a:srgbClr val="333333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1016000" y="4318000"/>
            <a:ext cx="1016000" cy="50800"/>
          </a:xfrm>
          <a:prstGeom prst="rect">
            <a:avLst/>
          </a:prstGeom>
          <a:solidFill>
            <a:srgbClr val="C9A87C"/>
          </a:solidFill>
          <a:ln/>
        </p:spPr>
      </p:sp>
      <p:sp>
        <p:nvSpPr>
          <p:cNvPr id="5" name="Text 2"/>
          <p:cNvSpPr/>
          <p:nvPr/>
        </p:nvSpPr>
        <p:spPr>
          <a:xfrm>
            <a:off x="1016000" y="4572000"/>
            <a:ext cx="11430000" cy="17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rgbClr val="F5F3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Bridging Moments of Opportunity in SUD Care</a:t>
            </a:r>
            <a:endParaRPr lang="en-US" sz="4800" dirty="0"/>
          </a:p>
        </p:txBody>
      </p:sp>
      <p:sp>
        <p:nvSpPr>
          <p:cNvPr id="6" name="Text 3"/>
          <p:cNvSpPr/>
          <p:nvPr/>
        </p:nvSpPr>
        <p:spPr>
          <a:xfrm>
            <a:off x="1016000" y="6604000"/>
            <a:ext cx="6350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5F3E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Nichealle Theis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016000" y="7112000"/>
            <a:ext cx="762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Marin County AOD Board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016000" y="7620000"/>
            <a:ext cx="762000" cy="38100"/>
          </a:xfrm>
          <a:prstGeom prst="rect">
            <a:avLst/>
          </a:prstGeom>
          <a:solidFill>
            <a:srgbClr val="C9A87C"/>
          </a:solidFill>
          <a:ln/>
        </p:spPr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3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16000" y="762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JOURNEY REFRAME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1016000" y="1270000"/>
            <a:ext cx="736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2E5A5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Veterans Pathway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1016000" y="2057400"/>
            <a:ext cx="1016000" cy="50800"/>
          </a:xfrm>
          <a:prstGeom prst="rect">
            <a:avLst/>
          </a:prstGeom>
          <a:solidFill>
            <a:srgbClr val="C9A87C"/>
          </a:solidFill>
          <a:ln/>
        </p:spPr>
      </p:sp>
      <p:sp>
        <p:nvSpPr>
          <p:cNvPr id="5" name="Text 3"/>
          <p:cNvSpPr/>
          <p:nvPr/>
        </p:nvSpPr>
        <p:spPr>
          <a:xfrm>
            <a:off x="1016000" y="2540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CURRENT PATTERN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016000" y="33020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88843" y="14030"/>
                </a:moveTo>
                <a:cubicBezTo>
                  <a:pt x="182037" y="10140"/>
                  <a:pt x="173633" y="10140"/>
                  <a:pt x="166757" y="14030"/>
                </a:cubicBezTo>
                <a:lnTo>
                  <a:pt x="11182" y="102930"/>
                </a:lnTo>
                <a:cubicBezTo>
                  <a:pt x="2431" y="107930"/>
                  <a:pt x="-1875" y="118209"/>
                  <a:pt x="695" y="127933"/>
                </a:cubicBezTo>
                <a:cubicBezTo>
                  <a:pt x="3264" y="137656"/>
                  <a:pt x="12154" y="144463"/>
                  <a:pt x="22225" y="144463"/>
                </a:cubicBezTo>
                <a:lnTo>
                  <a:pt x="44450" y="144463"/>
                </a:lnTo>
                <a:lnTo>
                  <a:pt x="44450" y="288925"/>
                </a:lnTo>
                <a:lnTo>
                  <a:pt x="44450" y="288925"/>
                </a:lnTo>
                <a:lnTo>
                  <a:pt x="8890" y="315595"/>
                </a:lnTo>
                <a:cubicBezTo>
                  <a:pt x="3264" y="319762"/>
                  <a:pt x="0" y="326360"/>
                  <a:pt x="0" y="333375"/>
                </a:cubicBezTo>
                <a:cubicBezTo>
                  <a:pt x="0" y="345668"/>
                  <a:pt x="9932" y="355600"/>
                  <a:pt x="22225" y="355600"/>
                </a:cubicBezTo>
                <a:lnTo>
                  <a:pt x="333375" y="355600"/>
                </a:lnTo>
                <a:cubicBezTo>
                  <a:pt x="345668" y="355600"/>
                  <a:pt x="355600" y="345668"/>
                  <a:pt x="355600" y="333375"/>
                </a:cubicBezTo>
                <a:cubicBezTo>
                  <a:pt x="355600" y="326360"/>
                  <a:pt x="352336" y="319762"/>
                  <a:pt x="346710" y="315595"/>
                </a:cubicBezTo>
                <a:lnTo>
                  <a:pt x="311150" y="288925"/>
                </a:lnTo>
                <a:lnTo>
                  <a:pt x="311150" y="144463"/>
                </a:lnTo>
                <a:lnTo>
                  <a:pt x="333375" y="144463"/>
                </a:lnTo>
                <a:cubicBezTo>
                  <a:pt x="343446" y="144463"/>
                  <a:pt x="352266" y="137656"/>
                  <a:pt x="354836" y="127933"/>
                </a:cubicBezTo>
                <a:cubicBezTo>
                  <a:pt x="357406" y="118209"/>
                  <a:pt x="353100" y="107930"/>
                  <a:pt x="344349" y="102930"/>
                </a:cubicBezTo>
                <a:lnTo>
                  <a:pt x="188774" y="14030"/>
                </a:lnTo>
                <a:close/>
                <a:moveTo>
                  <a:pt x="277813" y="144463"/>
                </a:moveTo>
                <a:lnTo>
                  <a:pt x="277813" y="288925"/>
                </a:lnTo>
                <a:lnTo>
                  <a:pt x="233363" y="288925"/>
                </a:lnTo>
                <a:lnTo>
                  <a:pt x="233363" y="144463"/>
                </a:lnTo>
                <a:lnTo>
                  <a:pt x="277813" y="144463"/>
                </a:lnTo>
                <a:close/>
                <a:moveTo>
                  <a:pt x="200025" y="144463"/>
                </a:moveTo>
                <a:lnTo>
                  <a:pt x="200025" y="288925"/>
                </a:lnTo>
                <a:lnTo>
                  <a:pt x="155575" y="288925"/>
                </a:lnTo>
                <a:lnTo>
                  <a:pt x="155575" y="144463"/>
                </a:lnTo>
                <a:lnTo>
                  <a:pt x="200025" y="144463"/>
                </a:lnTo>
                <a:close/>
                <a:moveTo>
                  <a:pt x="122238" y="144463"/>
                </a:moveTo>
                <a:lnTo>
                  <a:pt x="122238" y="288925"/>
                </a:lnTo>
                <a:lnTo>
                  <a:pt x="77788" y="288925"/>
                </a:lnTo>
                <a:lnTo>
                  <a:pt x="77788" y="144463"/>
                </a:lnTo>
                <a:lnTo>
                  <a:pt x="122238" y="144463"/>
                </a:lnTo>
                <a:close/>
                <a:moveTo>
                  <a:pt x="177800" y="66675"/>
                </a:moveTo>
                <a:cubicBezTo>
                  <a:pt x="190066" y="66675"/>
                  <a:pt x="200025" y="76634"/>
                  <a:pt x="200025" y="88900"/>
                </a:cubicBezTo>
                <a:cubicBezTo>
                  <a:pt x="200025" y="101166"/>
                  <a:pt x="190066" y="111125"/>
                  <a:pt x="177800" y="111125"/>
                </a:cubicBezTo>
                <a:cubicBezTo>
                  <a:pt x="165534" y="111125"/>
                  <a:pt x="155575" y="101166"/>
                  <a:pt x="155575" y="88900"/>
                </a:cubicBezTo>
                <a:cubicBezTo>
                  <a:pt x="155575" y="76634"/>
                  <a:pt x="165534" y="66675"/>
                  <a:pt x="177800" y="66675"/>
                </a:cubicBezTo>
                <a:close/>
              </a:path>
            </a:pathLst>
          </a:custGeom>
          <a:solidFill>
            <a:srgbClr val="6B7B8C"/>
          </a:solidFill>
          <a:ln/>
        </p:spPr>
      </p:sp>
      <p:sp>
        <p:nvSpPr>
          <p:cNvPr id="7" name="Text 5"/>
          <p:cNvSpPr/>
          <p:nvPr/>
        </p:nvSpPr>
        <p:spPr>
          <a:xfrm>
            <a:off x="1574800" y="3200400"/>
            <a:ext cx="5969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Multiple systems available (VA, county, community)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7620000" y="2540000"/>
            <a:ext cx="25400" cy="1778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9" name="Text 7"/>
          <p:cNvSpPr/>
          <p:nvPr/>
        </p:nvSpPr>
        <p:spPr>
          <a:xfrm>
            <a:off x="8128000" y="2540000"/>
            <a:ext cx="635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MORE EFFECTIVE APPROACH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8001000" y="3111500"/>
            <a:ext cx="7239000" cy="2540000"/>
          </a:xfrm>
          <a:prstGeom prst="rect">
            <a:avLst/>
          </a:prstGeom>
          <a:solidFill>
            <a:srgbClr val="E8E4DE">
              <a:alpha val="37647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8337550" y="3429000"/>
            <a:ext cx="444500" cy="355600"/>
          </a:xfrm>
          <a:custGeom>
            <a:avLst/>
            <a:gdLst/>
            <a:ahLst/>
            <a:cxnLst/>
            <a:rect l="l" t="t" r="r" b="b"/>
            <a:pathLst>
              <a:path w="444500" h="355600">
                <a:moveTo>
                  <a:pt x="400050" y="33337"/>
                </a:moveTo>
                <a:cubicBezTo>
                  <a:pt x="400050" y="25628"/>
                  <a:pt x="396091" y="18475"/>
                  <a:pt x="389493" y="14446"/>
                </a:cubicBezTo>
                <a:cubicBezTo>
                  <a:pt x="382895" y="10418"/>
                  <a:pt x="374769" y="10001"/>
                  <a:pt x="367893" y="13474"/>
                </a:cubicBezTo>
                <a:lnTo>
                  <a:pt x="287189" y="53826"/>
                </a:lnTo>
                <a:lnTo>
                  <a:pt x="162590" y="12224"/>
                </a:lnTo>
                <a:cubicBezTo>
                  <a:pt x="156964" y="10349"/>
                  <a:pt x="150922" y="10765"/>
                  <a:pt x="145643" y="13404"/>
                </a:cubicBezTo>
                <a:lnTo>
                  <a:pt x="56743" y="57854"/>
                </a:lnTo>
                <a:cubicBezTo>
                  <a:pt x="49173" y="61674"/>
                  <a:pt x="44450" y="69384"/>
                  <a:pt x="44450" y="77788"/>
                </a:cubicBezTo>
                <a:lnTo>
                  <a:pt x="44450" y="322263"/>
                </a:lnTo>
                <a:cubicBezTo>
                  <a:pt x="44450" y="329972"/>
                  <a:pt x="48409" y="337125"/>
                  <a:pt x="55007" y="341154"/>
                </a:cubicBezTo>
                <a:cubicBezTo>
                  <a:pt x="61605" y="345182"/>
                  <a:pt x="69731" y="345599"/>
                  <a:pt x="76607" y="342126"/>
                </a:cubicBezTo>
                <a:lnTo>
                  <a:pt x="157242" y="301774"/>
                </a:lnTo>
                <a:lnTo>
                  <a:pt x="277604" y="341918"/>
                </a:lnTo>
                <a:cubicBezTo>
                  <a:pt x="274618" y="337473"/>
                  <a:pt x="271701" y="332819"/>
                  <a:pt x="268853" y="328097"/>
                </a:cubicBezTo>
                <a:cubicBezTo>
                  <a:pt x="261213" y="315387"/>
                  <a:pt x="253643" y="300801"/>
                  <a:pt x="248017" y="285175"/>
                </a:cubicBezTo>
                <a:lnTo>
                  <a:pt x="177731" y="261769"/>
                </a:lnTo>
                <a:lnTo>
                  <a:pt x="177731" y="64175"/>
                </a:lnTo>
                <a:lnTo>
                  <a:pt x="266631" y="93831"/>
                </a:lnTo>
                <a:lnTo>
                  <a:pt x="266631" y="162798"/>
                </a:lnTo>
                <a:cubicBezTo>
                  <a:pt x="288161" y="137934"/>
                  <a:pt x="320109" y="122238"/>
                  <a:pt x="355531" y="122238"/>
                </a:cubicBezTo>
                <a:cubicBezTo>
                  <a:pt x="371227" y="122238"/>
                  <a:pt x="386229" y="125293"/>
                  <a:pt x="399981" y="130919"/>
                </a:cubicBezTo>
                <a:lnTo>
                  <a:pt x="400050" y="33337"/>
                </a:lnTo>
                <a:close/>
                <a:moveTo>
                  <a:pt x="355600" y="155575"/>
                </a:moveTo>
                <a:cubicBezTo>
                  <a:pt x="309553" y="155575"/>
                  <a:pt x="272256" y="192246"/>
                  <a:pt x="272256" y="237460"/>
                </a:cubicBezTo>
                <a:cubicBezTo>
                  <a:pt x="272256" y="285313"/>
                  <a:pt x="316776" y="341918"/>
                  <a:pt x="340737" y="368935"/>
                </a:cubicBezTo>
                <a:cubicBezTo>
                  <a:pt x="348794" y="377964"/>
                  <a:pt x="362476" y="377964"/>
                  <a:pt x="370532" y="368935"/>
                </a:cubicBezTo>
                <a:cubicBezTo>
                  <a:pt x="394494" y="341918"/>
                  <a:pt x="439013" y="285313"/>
                  <a:pt x="439013" y="237460"/>
                </a:cubicBezTo>
                <a:cubicBezTo>
                  <a:pt x="439013" y="192246"/>
                  <a:pt x="401717" y="155575"/>
                  <a:pt x="355669" y="155575"/>
                </a:cubicBezTo>
                <a:close/>
                <a:moveTo>
                  <a:pt x="327819" y="238919"/>
                </a:moveTo>
                <a:cubicBezTo>
                  <a:pt x="327819" y="223586"/>
                  <a:pt x="340267" y="211138"/>
                  <a:pt x="355600" y="211138"/>
                </a:cubicBezTo>
                <a:cubicBezTo>
                  <a:pt x="370933" y="211138"/>
                  <a:pt x="383381" y="223586"/>
                  <a:pt x="383381" y="238919"/>
                </a:cubicBezTo>
                <a:cubicBezTo>
                  <a:pt x="383381" y="254252"/>
                  <a:pt x="370933" y="266700"/>
                  <a:pt x="355600" y="266700"/>
                </a:cubicBezTo>
                <a:cubicBezTo>
                  <a:pt x="340267" y="266700"/>
                  <a:pt x="327819" y="254252"/>
                  <a:pt x="327819" y="238919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2" name="Text 10"/>
          <p:cNvSpPr/>
          <p:nvPr/>
        </p:nvSpPr>
        <p:spPr>
          <a:xfrm>
            <a:off x="8940800" y="3327400"/>
            <a:ext cx="5969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Single navigator guiding across systems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8359775" y="4191000"/>
            <a:ext cx="400050" cy="355600"/>
          </a:xfrm>
          <a:custGeom>
            <a:avLst/>
            <a:gdLst/>
            <a:ahLst/>
            <a:cxnLst/>
            <a:rect l="l" t="t" r="r" b="b"/>
            <a:pathLst>
              <a:path w="400050" h="355600">
                <a:moveTo>
                  <a:pt x="326846" y="260171"/>
                </a:moveTo>
                <a:lnTo>
                  <a:pt x="393521" y="193496"/>
                </a:lnTo>
                <a:cubicBezTo>
                  <a:pt x="402203" y="184815"/>
                  <a:pt x="402203" y="170716"/>
                  <a:pt x="393521" y="162034"/>
                </a:cubicBezTo>
                <a:lnTo>
                  <a:pt x="326846" y="95359"/>
                </a:lnTo>
                <a:cubicBezTo>
                  <a:pt x="318165" y="86678"/>
                  <a:pt x="304066" y="86678"/>
                  <a:pt x="295384" y="95359"/>
                </a:cubicBezTo>
                <a:cubicBezTo>
                  <a:pt x="286703" y="104041"/>
                  <a:pt x="286703" y="118140"/>
                  <a:pt x="295384" y="126821"/>
                </a:cubicBezTo>
                <a:lnTo>
                  <a:pt x="324138" y="155575"/>
                </a:lnTo>
                <a:lnTo>
                  <a:pt x="75843" y="155575"/>
                </a:lnTo>
                <a:lnTo>
                  <a:pt x="104596" y="126821"/>
                </a:lnTo>
                <a:cubicBezTo>
                  <a:pt x="113278" y="118140"/>
                  <a:pt x="113278" y="104041"/>
                  <a:pt x="104596" y="95359"/>
                </a:cubicBezTo>
                <a:cubicBezTo>
                  <a:pt x="95915" y="86678"/>
                  <a:pt x="81816" y="86678"/>
                  <a:pt x="73134" y="95359"/>
                </a:cubicBezTo>
                <a:lnTo>
                  <a:pt x="6459" y="162034"/>
                </a:lnTo>
                <a:cubicBezTo>
                  <a:pt x="2292" y="166201"/>
                  <a:pt x="-69" y="171827"/>
                  <a:pt x="-69" y="177731"/>
                </a:cubicBezTo>
                <a:cubicBezTo>
                  <a:pt x="-69" y="183634"/>
                  <a:pt x="2292" y="189260"/>
                  <a:pt x="6459" y="193427"/>
                </a:cubicBezTo>
                <a:lnTo>
                  <a:pt x="73134" y="260102"/>
                </a:lnTo>
                <a:cubicBezTo>
                  <a:pt x="81816" y="268784"/>
                  <a:pt x="95915" y="268784"/>
                  <a:pt x="104596" y="260102"/>
                </a:cubicBezTo>
                <a:cubicBezTo>
                  <a:pt x="113278" y="251420"/>
                  <a:pt x="113278" y="237321"/>
                  <a:pt x="104596" y="228640"/>
                </a:cubicBezTo>
                <a:lnTo>
                  <a:pt x="75843" y="199886"/>
                </a:lnTo>
                <a:lnTo>
                  <a:pt x="324138" y="199886"/>
                </a:lnTo>
                <a:lnTo>
                  <a:pt x="295384" y="228640"/>
                </a:lnTo>
                <a:cubicBezTo>
                  <a:pt x="286703" y="237321"/>
                  <a:pt x="286703" y="251420"/>
                  <a:pt x="295384" y="260102"/>
                </a:cubicBezTo>
                <a:cubicBezTo>
                  <a:pt x="304066" y="268784"/>
                  <a:pt x="318165" y="268784"/>
                  <a:pt x="326846" y="260102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4" name="Text 12"/>
          <p:cNvSpPr/>
          <p:nvPr/>
        </p:nvSpPr>
        <p:spPr>
          <a:xfrm>
            <a:off x="8940800" y="4089400"/>
            <a:ext cx="5969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Parallel—not sequential—connections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8426450" y="4953000"/>
            <a:ext cx="266700" cy="355600"/>
          </a:xfrm>
          <a:custGeom>
            <a:avLst/>
            <a:gdLst/>
            <a:ahLst/>
            <a:cxnLst/>
            <a:rect l="l" t="t" r="r" b="b"/>
            <a:pathLst>
              <a:path w="266700" h="355600">
                <a:moveTo>
                  <a:pt x="216277" y="22225"/>
                </a:moveTo>
                <a:lnTo>
                  <a:pt x="222250" y="22225"/>
                </a:lnTo>
                <a:cubicBezTo>
                  <a:pt x="246767" y="22225"/>
                  <a:pt x="266700" y="42158"/>
                  <a:pt x="266700" y="66675"/>
                </a:cubicBezTo>
                <a:lnTo>
                  <a:pt x="266700" y="311150"/>
                </a:lnTo>
                <a:cubicBezTo>
                  <a:pt x="266700" y="335667"/>
                  <a:pt x="246767" y="355600"/>
                  <a:pt x="222250" y="355600"/>
                </a:cubicBezTo>
                <a:lnTo>
                  <a:pt x="44450" y="355600"/>
                </a:lnTo>
                <a:cubicBezTo>
                  <a:pt x="19933" y="355600"/>
                  <a:pt x="0" y="335667"/>
                  <a:pt x="0" y="311150"/>
                </a:cubicBezTo>
                <a:lnTo>
                  <a:pt x="0" y="66675"/>
                </a:lnTo>
                <a:cubicBezTo>
                  <a:pt x="0" y="42158"/>
                  <a:pt x="19933" y="22225"/>
                  <a:pt x="44450" y="22225"/>
                </a:cubicBezTo>
                <a:lnTo>
                  <a:pt x="50423" y="22225"/>
                </a:lnTo>
                <a:cubicBezTo>
                  <a:pt x="58063" y="8959"/>
                  <a:pt x="72440" y="0"/>
                  <a:pt x="88900" y="0"/>
                </a:cubicBezTo>
                <a:lnTo>
                  <a:pt x="177800" y="0"/>
                </a:lnTo>
                <a:cubicBezTo>
                  <a:pt x="194260" y="0"/>
                  <a:pt x="208637" y="8959"/>
                  <a:pt x="216277" y="22225"/>
                </a:cubicBezTo>
                <a:close/>
                <a:moveTo>
                  <a:pt x="172244" y="77788"/>
                </a:moveTo>
                <a:cubicBezTo>
                  <a:pt x="181481" y="77788"/>
                  <a:pt x="188913" y="70356"/>
                  <a:pt x="188913" y="61119"/>
                </a:cubicBezTo>
                <a:cubicBezTo>
                  <a:pt x="188913" y="51881"/>
                  <a:pt x="181481" y="44450"/>
                  <a:pt x="172244" y="44450"/>
                </a:cubicBezTo>
                <a:lnTo>
                  <a:pt x="94456" y="44450"/>
                </a:lnTo>
                <a:cubicBezTo>
                  <a:pt x="85219" y="44450"/>
                  <a:pt x="77788" y="51881"/>
                  <a:pt x="77788" y="61119"/>
                </a:cubicBezTo>
                <a:cubicBezTo>
                  <a:pt x="77788" y="70356"/>
                  <a:pt x="85219" y="77788"/>
                  <a:pt x="94456" y="77788"/>
                </a:cubicBezTo>
                <a:lnTo>
                  <a:pt x="172244" y="77788"/>
                </a:lnTo>
                <a:close/>
                <a:moveTo>
                  <a:pt x="191968" y="181064"/>
                </a:moveTo>
                <a:cubicBezTo>
                  <a:pt x="196830" y="173286"/>
                  <a:pt x="194469" y="163006"/>
                  <a:pt x="186690" y="158075"/>
                </a:cubicBezTo>
                <a:cubicBezTo>
                  <a:pt x="178911" y="153144"/>
                  <a:pt x="168632" y="155575"/>
                  <a:pt x="163701" y="163354"/>
                </a:cubicBezTo>
                <a:lnTo>
                  <a:pt x="121057" y="231626"/>
                </a:lnTo>
                <a:lnTo>
                  <a:pt x="102304" y="206623"/>
                </a:lnTo>
                <a:cubicBezTo>
                  <a:pt x="96748" y="199261"/>
                  <a:pt x="86330" y="197733"/>
                  <a:pt x="78968" y="203289"/>
                </a:cubicBezTo>
                <a:cubicBezTo>
                  <a:pt x="71606" y="208846"/>
                  <a:pt x="70078" y="219264"/>
                  <a:pt x="75634" y="226626"/>
                </a:cubicBezTo>
                <a:lnTo>
                  <a:pt x="108972" y="271076"/>
                </a:lnTo>
                <a:cubicBezTo>
                  <a:pt x="112236" y="275451"/>
                  <a:pt x="117515" y="277951"/>
                  <a:pt x="123001" y="277743"/>
                </a:cubicBezTo>
                <a:cubicBezTo>
                  <a:pt x="128488" y="277535"/>
                  <a:pt x="133489" y="274618"/>
                  <a:pt x="136406" y="269895"/>
                </a:cubicBezTo>
                <a:lnTo>
                  <a:pt x="191968" y="180995"/>
                </a:ln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6" name="Text 14"/>
          <p:cNvSpPr/>
          <p:nvPr/>
        </p:nvSpPr>
        <p:spPr>
          <a:xfrm>
            <a:off x="8940800" y="4851400"/>
            <a:ext cx="5969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Follow-through to first appointment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1016000" y="6350000"/>
            <a:ext cx="254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BENEFIT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016000" y="6921500"/>
            <a:ext cx="6858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9A87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▶</a:t>
            </a:r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Faster stabilization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1016000" y="7429500"/>
            <a:ext cx="6858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9A87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▶</a:t>
            </a:r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Less system confusion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1016000" y="7937500"/>
            <a:ext cx="6858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9A87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▶</a:t>
            </a:r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Higher retention in care</a:t>
            </a:r>
            <a:endParaRPr lang="en-US" sz="20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3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16000" y="762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CRITICAL POSITIONING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1016000" y="1270000"/>
            <a:ext cx="889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2E5A5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Role of Peer Support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1016000" y="2057400"/>
            <a:ext cx="1016000" cy="50800"/>
          </a:xfrm>
          <a:prstGeom prst="rect">
            <a:avLst/>
          </a:prstGeom>
          <a:solidFill>
            <a:srgbClr val="C9A87C"/>
          </a:solidFill>
          <a:ln/>
        </p:spPr>
      </p:sp>
      <p:pic>
        <p:nvPicPr>
          <p:cNvPr id="5" name="Image 0" descr="https://kimi-img.moonshot.cn/pub/slides/okc/hhmfllcinu7ys/mnt/agents/output/marin_aod/images/5_4_519_Peer_Support_Royalty_Free_Images.png">    </p:cNvPr>
          <p:cNvPicPr>
            <a:picLocks noChangeAspect="1"/>
          </p:cNvPicPr>
          <p:nvPr/>
        </p:nvPicPr>
        <p:blipFill>
          <a:blip r:embed="rId1"/>
          <a:srcRect l="23958" r="23958" t="0" b="0"/>
          <a:stretch/>
        </p:blipFill>
        <p:spPr>
          <a:xfrm>
            <a:off x="10795000" y="1524000"/>
            <a:ext cx="4445000" cy="60960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10795000" y="1524000"/>
            <a:ext cx="4445000" cy="6096000"/>
          </a:xfrm>
          <a:prstGeom prst="rect">
            <a:avLst/>
          </a:prstGeom>
          <a:gradFill rotWithShape="1" flip="none">
            <a:gsLst>
              <a:gs pos="0">
                <a:srgbClr val="F5F3EF"/>
              </a:gs>
              <a:gs pos="20000">
                <a:srgbClr val="F5F3EF">
                  <a:alpha val="0"/>
                </a:srgbClr>
              </a:gs>
              <a:gs pos="100000">
                <a:srgbClr val="F5F3EF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7" name="Text 4"/>
          <p:cNvSpPr/>
          <p:nvPr/>
        </p:nvSpPr>
        <p:spPr>
          <a:xfrm>
            <a:off x="1016000" y="2413000"/>
            <a:ext cx="9144000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2800" i="1" dirty="0">
                <a:solidFill>
                  <a:srgbClr val="2E5A5B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"In every system I've worked in, peer support has been the most effective way to increase early engagement and continuity."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1016000" y="4445000"/>
            <a:ext cx="6350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Peers provide:</a:t>
            </a:r>
            <a:endParaRPr lang="en-US" sz="2400" dirty="0"/>
          </a:p>
        </p:txBody>
      </p:sp>
      <p:sp>
        <p:nvSpPr>
          <p:cNvPr id="9" name="Shape 6"/>
          <p:cNvSpPr/>
          <p:nvPr/>
        </p:nvSpPr>
        <p:spPr>
          <a:xfrm>
            <a:off x="1016000" y="5207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91294" y="69136"/>
                </a:moveTo>
                <a:lnTo>
                  <a:pt x="203200" y="85566"/>
                </a:lnTo>
                <a:lnTo>
                  <a:pt x="215106" y="69136"/>
                </a:lnTo>
                <a:cubicBezTo>
                  <a:pt x="234950" y="41672"/>
                  <a:pt x="266859" y="25400"/>
                  <a:pt x="300752" y="25400"/>
                </a:cubicBezTo>
                <a:cubicBezTo>
                  <a:pt x="359093" y="25400"/>
                  <a:pt x="406400" y="72708"/>
                  <a:pt x="406400" y="131048"/>
                </a:cubicBezTo>
                <a:lnTo>
                  <a:pt x="406400" y="133112"/>
                </a:lnTo>
                <a:cubicBezTo>
                  <a:pt x="406400" y="222171"/>
                  <a:pt x="295354" y="325596"/>
                  <a:pt x="237411" y="369808"/>
                </a:cubicBezTo>
                <a:cubicBezTo>
                  <a:pt x="227568" y="377269"/>
                  <a:pt x="215503" y="381000"/>
                  <a:pt x="203200" y="381000"/>
                </a:cubicBezTo>
                <a:cubicBezTo>
                  <a:pt x="190897" y="381000"/>
                  <a:pt x="178753" y="377349"/>
                  <a:pt x="168989" y="369808"/>
                </a:cubicBezTo>
                <a:cubicBezTo>
                  <a:pt x="111046" y="325596"/>
                  <a:pt x="0" y="222171"/>
                  <a:pt x="0" y="133112"/>
                </a:cubicBezTo>
                <a:lnTo>
                  <a:pt x="0" y="131048"/>
                </a:lnTo>
                <a:cubicBezTo>
                  <a:pt x="0" y="72708"/>
                  <a:pt x="47308" y="25400"/>
                  <a:pt x="105648" y="25400"/>
                </a:cubicBezTo>
                <a:cubicBezTo>
                  <a:pt x="139541" y="25400"/>
                  <a:pt x="171450" y="41672"/>
                  <a:pt x="191294" y="69136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0" name="Text 7"/>
          <p:cNvSpPr/>
          <p:nvPr/>
        </p:nvSpPr>
        <p:spPr>
          <a:xfrm>
            <a:off x="1651000" y="5143500"/>
            <a:ext cx="5080000" cy="533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Immediate connection</a:t>
            </a:r>
            <a:endParaRPr lang="en-US" sz="2000" dirty="0"/>
          </a:p>
        </p:txBody>
      </p:sp>
      <p:sp>
        <p:nvSpPr>
          <p:cNvPr id="11" name="Shape 8"/>
          <p:cNvSpPr/>
          <p:nvPr/>
        </p:nvSpPr>
        <p:spPr>
          <a:xfrm>
            <a:off x="990600" y="5969000"/>
            <a:ext cx="457200" cy="406400"/>
          </a:xfrm>
          <a:custGeom>
            <a:avLst/>
            <a:gdLst/>
            <a:ahLst/>
            <a:cxnLst/>
            <a:rect l="l" t="t" r="r" b="b"/>
            <a:pathLst>
              <a:path w="457200" h="406400">
                <a:moveTo>
                  <a:pt x="213439" y="67628"/>
                </a:moveTo>
                <a:lnTo>
                  <a:pt x="120888" y="170498"/>
                </a:lnTo>
                <a:cubicBezTo>
                  <a:pt x="117237" y="174546"/>
                  <a:pt x="117396" y="180816"/>
                  <a:pt x="121285" y="184706"/>
                </a:cubicBezTo>
                <a:cubicBezTo>
                  <a:pt x="145494" y="208915"/>
                  <a:pt x="184785" y="208915"/>
                  <a:pt x="208994" y="184706"/>
                </a:cubicBezTo>
                <a:lnTo>
                  <a:pt x="234236" y="159464"/>
                </a:lnTo>
                <a:cubicBezTo>
                  <a:pt x="237569" y="156131"/>
                  <a:pt x="241776" y="154305"/>
                  <a:pt x="246063" y="153988"/>
                </a:cubicBezTo>
                <a:cubicBezTo>
                  <a:pt x="251460" y="153511"/>
                  <a:pt x="257016" y="155337"/>
                  <a:pt x="261144" y="159464"/>
                </a:cubicBezTo>
                <a:lnTo>
                  <a:pt x="401320" y="298450"/>
                </a:lnTo>
                <a:lnTo>
                  <a:pt x="457200" y="254000"/>
                </a:lnTo>
                <a:lnTo>
                  <a:pt x="457200" y="25400"/>
                </a:lnTo>
                <a:lnTo>
                  <a:pt x="368300" y="76200"/>
                </a:lnTo>
                <a:lnTo>
                  <a:pt x="349409" y="63579"/>
                </a:lnTo>
                <a:cubicBezTo>
                  <a:pt x="336867" y="55245"/>
                  <a:pt x="322183" y="50800"/>
                  <a:pt x="307102" y="50800"/>
                </a:cubicBezTo>
                <a:lnTo>
                  <a:pt x="251222" y="50800"/>
                </a:lnTo>
                <a:cubicBezTo>
                  <a:pt x="250349" y="50800"/>
                  <a:pt x="249396" y="50800"/>
                  <a:pt x="248523" y="50879"/>
                </a:cubicBezTo>
                <a:cubicBezTo>
                  <a:pt x="235109" y="51594"/>
                  <a:pt x="222488" y="57626"/>
                  <a:pt x="213439" y="67627"/>
                </a:cubicBezTo>
                <a:close/>
                <a:moveTo>
                  <a:pt x="92551" y="145018"/>
                </a:moveTo>
                <a:lnTo>
                  <a:pt x="177324" y="50800"/>
                </a:lnTo>
                <a:lnTo>
                  <a:pt x="145891" y="50800"/>
                </a:lnTo>
                <a:cubicBezTo>
                  <a:pt x="125651" y="50800"/>
                  <a:pt x="106283" y="58817"/>
                  <a:pt x="91996" y="73104"/>
                </a:cubicBezTo>
                <a:lnTo>
                  <a:pt x="88900" y="76200"/>
                </a:lnTo>
                <a:lnTo>
                  <a:pt x="0" y="25400"/>
                </a:lnTo>
                <a:lnTo>
                  <a:pt x="0" y="254000"/>
                </a:lnTo>
                <a:lnTo>
                  <a:pt x="124143" y="357426"/>
                </a:lnTo>
                <a:cubicBezTo>
                  <a:pt x="142399" y="372666"/>
                  <a:pt x="165418" y="381000"/>
                  <a:pt x="189151" y="381000"/>
                </a:cubicBezTo>
                <a:lnTo>
                  <a:pt x="201613" y="381000"/>
                </a:lnTo>
                <a:lnTo>
                  <a:pt x="196056" y="375444"/>
                </a:lnTo>
                <a:cubicBezTo>
                  <a:pt x="188595" y="367983"/>
                  <a:pt x="188595" y="355918"/>
                  <a:pt x="196056" y="348536"/>
                </a:cubicBezTo>
                <a:cubicBezTo>
                  <a:pt x="203518" y="341154"/>
                  <a:pt x="215583" y="341074"/>
                  <a:pt x="222964" y="348536"/>
                </a:cubicBezTo>
                <a:lnTo>
                  <a:pt x="255508" y="381079"/>
                </a:lnTo>
                <a:lnTo>
                  <a:pt x="262652" y="381079"/>
                </a:lnTo>
                <a:cubicBezTo>
                  <a:pt x="277813" y="381079"/>
                  <a:pt x="292656" y="377666"/>
                  <a:pt x="306149" y="371316"/>
                </a:cubicBezTo>
                <a:lnTo>
                  <a:pt x="284956" y="350044"/>
                </a:lnTo>
                <a:cubicBezTo>
                  <a:pt x="277495" y="342583"/>
                  <a:pt x="277495" y="330518"/>
                  <a:pt x="284956" y="323136"/>
                </a:cubicBezTo>
                <a:cubicBezTo>
                  <a:pt x="292418" y="315754"/>
                  <a:pt x="304483" y="315674"/>
                  <a:pt x="311864" y="323136"/>
                </a:cubicBezTo>
                <a:lnTo>
                  <a:pt x="337264" y="348536"/>
                </a:lnTo>
                <a:lnTo>
                  <a:pt x="351155" y="334645"/>
                </a:lnTo>
                <a:cubicBezTo>
                  <a:pt x="358219" y="327581"/>
                  <a:pt x="360283" y="317341"/>
                  <a:pt x="357188" y="308372"/>
                </a:cubicBezTo>
                <a:lnTo>
                  <a:pt x="247729" y="199787"/>
                </a:lnTo>
                <a:lnTo>
                  <a:pt x="235903" y="211614"/>
                </a:lnTo>
                <a:cubicBezTo>
                  <a:pt x="196771" y="250746"/>
                  <a:pt x="133429" y="250746"/>
                  <a:pt x="94298" y="211614"/>
                </a:cubicBezTo>
                <a:cubicBezTo>
                  <a:pt x="76041" y="193357"/>
                  <a:pt x="75327" y="164068"/>
                  <a:pt x="92551" y="144939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2" name="Text 9"/>
          <p:cNvSpPr/>
          <p:nvPr/>
        </p:nvSpPr>
        <p:spPr>
          <a:xfrm>
            <a:off x="1651000" y="5905500"/>
            <a:ext cx="5080000" cy="533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Trust and relatability</a:t>
            </a:r>
            <a:endParaRPr lang="en-US" sz="2000" dirty="0"/>
          </a:p>
        </p:txBody>
      </p:sp>
      <p:sp>
        <p:nvSpPr>
          <p:cNvPr id="13" name="Shape 10"/>
          <p:cNvSpPr/>
          <p:nvPr/>
        </p:nvSpPr>
        <p:spPr>
          <a:xfrm>
            <a:off x="990600" y="6731000"/>
            <a:ext cx="457200" cy="406400"/>
          </a:xfrm>
          <a:custGeom>
            <a:avLst/>
            <a:gdLst/>
            <a:ahLst/>
            <a:cxnLst/>
            <a:rect l="l" t="t" r="r" b="b"/>
            <a:pathLst>
              <a:path w="457200" h="406400">
                <a:moveTo>
                  <a:pt x="332978" y="76200"/>
                </a:moveTo>
                <a:cubicBezTo>
                  <a:pt x="319802" y="76200"/>
                  <a:pt x="307023" y="79772"/>
                  <a:pt x="295831" y="86281"/>
                </a:cubicBezTo>
                <a:cubicBezTo>
                  <a:pt x="283289" y="73581"/>
                  <a:pt x="268684" y="62944"/>
                  <a:pt x="252571" y="54928"/>
                </a:cubicBezTo>
                <a:cubicBezTo>
                  <a:pt x="274955" y="35878"/>
                  <a:pt x="303451" y="25400"/>
                  <a:pt x="332978" y="25400"/>
                </a:cubicBezTo>
                <a:cubicBezTo>
                  <a:pt x="401558" y="25400"/>
                  <a:pt x="457200" y="80963"/>
                  <a:pt x="457200" y="149622"/>
                </a:cubicBezTo>
                <a:cubicBezTo>
                  <a:pt x="457200" y="182563"/>
                  <a:pt x="444103" y="214154"/>
                  <a:pt x="420846" y="237411"/>
                </a:cubicBezTo>
                <a:lnTo>
                  <a:pt x="364411" y="293846"/>
                </a:lnTo>
                <a:cubicBezTo>
                  <a:pt x="341154" y="317103"/>
                  <a:pt x="309563" y="330200"/>
                  <a:pt x="276622" y="330200"/>
                </a:cubicBezTo>
                <a:cubicBezTo>
                  <a:pt x="208042" y="330200"/>
                  <a:pt x="152400" y="274638"/>
                  <a:pt x="152400" y="205978"/>
                </a:cubicBezTo>
                <a:cubicBezTo>
                  <a:pt x="152400" y="204788"/>
                  <a:pt x="152400" y="203597"/>
                  <a:pt x="152479" y="202406"/>
                </a:cubicBezTo>
                <a:cubicBezTo>
                  <a:pt x="152876" y="188357"/>
                  <a:pt x="164544" y="177324"/>
                  <a:pt x="178594" y="177721"/>
                </a:cubicBezTo>
                <a:cubicBezTo>
                  <a:pt x="192643" y="178118"/>
                  <a:pt x="203676" y="189786"/>
                  <a:pt x="203279" y="203835"/>
                </a:cubicBezTo>
                <a:cubicBezTo>
                  <a:pt x="203279" y="204549"/>
                  <a:pt x="203279" y="205264"/>
                  <a:pt x="203279" y="205899"/>
                </a:cubicBezTo>
                <a:cubicBezTo>
                  <a:pt x="203279" y="246459"/>
                  <a:pt x="236141" y="279321"/>
                  <a:pt x="276701" y="279321"/>
                </a:cubicBezTo>
                <a:cubicBezTo>
                  <a:pt x="296148" y="279321"/>
                  <a:pt x="314801" y="271621"/>
                  <a:pt x="328613" y="257810"/>
                </a:cubicBezTo>
                <a:lnTo>
                  <a:pt x="385048" y="201374"/>
                </a:lnTo>
                <a:cubicBezTo>
                  <a:pt x="398780" y="187643"/>
                  <a:pt x="406559" y="168910"/>
                  <a:pt x="406559" y="149463"/>
                </a:cubicBezTo>
                <a:cubicBezTo>
                  <a:pt x="406559" y="108903"/>
                  <a:pt x="373698" y="76041"/>
                  <a:pt x="333137" y="76041"/>
                </a:cubicBezTo>
                <a:close/>
                <a:moveTo>
                  <a:pt x="218440" y="137557"/>
                </a:moveTo>
                <a:cubicBezTo>
                  <a:pt x="216932" y="136922"/>
                  <a:pt x="215424" y="136049"/>
                  <a:pt x="214074" y="135096"/>
                </a:cubicBezTo>
                <a:cubicBezTo>
                  <a:pt x="204073" y="129937"/>
                  <a:pt x="192643" y="127000"/>
                  <a:pt x="180658" y="127000"/>
                </a:cubicBezTo>
                <a:cubicBezTo>
                  <a:pt x="161211" y="127000"/>
                  <a:pt x="142558" y="134699"/>
                  <a:pt x="128746" y="148511"/>
                </a:cubicBezTo>
                <a:lnTo>
                  <a:pt x="72311" y="204946"/>
                </a:lnTo>
                <a:cubicBezTo>
                  <a:pt x="58579" y="218678"/>
                  <a:pt x="50800" y="237411"/>
                  <a:pt x="50800" y="256858"/>
                </a:cubicBezTo>
                <a:cubicBezTo>
                  <a:pt x="50800" y="297418"/>
                  <a:pt x="83661" y="330279"/>
                  <a:pt x="124222" y="330279"/>
                </a:cubicBezTo>
                <a:cubicBezTo>
                  <a:pt x="137319" y="330279"/>
                  <a:pt x="150098" y="326787"/>
                  <a:pt x="161290" y="320278"/>
                </a:cubicBezTo>
                <a:cubicBezTo>
                  <a:pt x="173831" y="332978"/>
                  <a:pt x="188436" y="343614"/>
                  <a:pt x="204629" y="351631"/>
                </a:cubicBezTo>
                <a:cubicBezTo>
                  <a:pt x="182245" y="370602"/>
                  <a:pt x="153829" y="381159"/>
                  <a:pt x="124222" y="381159"/>
                </a:cubicBezTo>
                <a:cubicBezTo>
                  <a:pt x="55642" y="381159"/>
                  <a:pt x="0" y="325596"/>
                  <a:pt x="0" y="256937"/>
                </a:cubicBezTo>
                <a:cubicBezTo>
                  <a:pt x="0" y="223996"/>
                  <a:pt x="13097" y="192405"/>
                  <a:pt x="36354" y="169148"/>
                </a:cubicBezTo>
                <a:lnTo>
                  <a:pt x="92789" y="112713"/>
                </a:lnTo>
                <a:cubicBezTo>
                  <a:pt x="116046" y="89456"/>
                  <a:pt x="147638" y="76359"/>
                  <a:pt x="180578" y="76359"/>
                </a:cubicBezTo>
                <a:cubicBezTo>
                  <a:pt x="249317" y="76359"/>
                  <a:pt x="304800" y="132398"/>
                  <a:pt x="304800" y="200898"/>
                </a:cubicBezTo>
                <a:cubicBezTo>
                  <a:pt x="304800" y="201930"/>
                  <a:pt x="304800" y="202962"/>
                  <a:pt x="304800" y="203994"/>
                </a:cubicBezTo>
                <a:cubicBezTo>
                  <a:pt x="304483" y="218043"/>
                  <a:pt x="292814" y="229076"/>
                  <a:pt x="278765" y="228759"/>
                </a:cubicBezTo>
                <a:cubicBezTo>
                  <a:pt x="264716" y="228441"/>
                  <a:pt x="253682" y="216773"/>
                  <a:pt x="254000" y="202724"/>
                </a:cubicBezTo>
                <a:cubicBezTo>
                  <a:pt x="254000" y="202089"/>
                  <a:pt x="254000" y="201533"/>
                  <a:pt x="254000" y="200898"/>
                </a:cubicBezTo>
                <a:cubicBezTo>
                  <a:pt x="254000" y="174149"/>
                  <a:pt x="239713" y="150654"/>
                  <a:pt x="218440" y="137716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4" name="Text 11"/>
          <p:cNvSpPr/>
          <p:nvPr/>
        </p:nvSpPr>
        <p:spPr>
          <a:xfrm>
            <a:off x="1651000" y="6667500"/>
            <a:ext cx="5080000" cy="533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Consistency across systems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016000" y="7620000"/>
            <a:ext cx="254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BENEFIT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1016000" y="8128000"/>
            <a:ext cx="4445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9A87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▶</a:t>
            </a:r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Higher engagement</a:t>
            </a:r>
            <a:endParaRPr lang="en-US" sz="2000" dirty="0"/>
          </a:p>
        </p:txBody>
      </p:sp>
      <p:sp>
        <p:nvSpPr>
          <p:cNvPr id="17" name="Text 14"/>
          <p:cNvSpPr/>
          <p:nvPr/>
        </p:nvSpPr>
        <p:spPr>
          <a:xfrm>
            <a:off x="5588000" y="8128000"/>
            <a:ext cx="4445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9A87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▶</a:t>
            </a:r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Stronger follow-through</a:t>
            </a:r>
            <a:endParaRPr lang="en-US" sz="2000" dirty="0"/>
          </a:p>
        </p:txBody>
      </p:sp>
      <p:sp>
        <p:nvSpPr>
          <p:cNvPr id="18" name="Text 15"/>
          <p:cNvSpPr/>
          <p:nvPr/>
        </p:nvSpPr>
        <p:spPr>
          <a:xfrm>
            <a:off x="1016000" y="8636000"/>
            <a:ext cx="6350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9A87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▶</a:t>
            </a:r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Better outcomes without adding new programs</a:t>
            </a:r>
            <a:endParaRPr lang="en-US" sz="20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3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hhmfllcinu7ys/mnt/agents/output/marin_aod/images/6_110_Aerial_Of_The_Golden_Gate_Bridge.png">    </p:cNvPr>
          <p:cNvPicPr>
            <a:picLocks noChangeAspect="1"/>
          </p:cNvPicPr>
          <p:nvPr/>
        </p:nvPicPr>
        <p:blipFill>
          <a:blip r:embed="rId1"/>
          <a:srcRect l="24074" r="24074" t="0" b="0"/>
          <a:stretch/>
        </p:blipFill>
        <p:spPr>
          <a:xfrm>
            <a:off x="9144000" y="0"/>
            <a:ext cx="7112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0" y="0"/>
            <a:ext cx="7112000" cy="9144000"/>
          </a:xfrm>
          <a:prstGeom prst="rect">
            <a:avLst/>
          </a:prstGeom>
          <a:gradFill rotWithShape="1" flip="none">
            <a:gsLst>
              <a:gs pos="0">
                <a:srgbClr val="F5F3EF"/>
              </a:gs>
              <a:gs pos="30000">
                <a:srgbClr val="F5F3EF">
                  <a:alpha val="0"/>
                </a:srgbClr>
              </a:gs>
              <a:gs pos="100000">
                <a:srgbClr val="F5F3EF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1016000" y="762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SYSTEM IMPROVEMENT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016000" y="1270000"/>
            <a:ext cx="736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2E5A5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Opportunity for Alignment</a:t>
            </a:r>
            <a:endParaRPr lang="en-US" sz="3200" dirty="0"/>
          </a:p>
        </p:txBody>
      </p:sp>
      <p:sp>
        <p:nvSpPr>
          <p:cNvPr id="6" name="Shape 3"/>
          <p:cNvSpPr/>
          <p:nvPr/>
        </p:nvSpPr>
        <p:spPr>
          <a:xfrm>
            <a:off x="1016000" y="2057400"/>
            <a:ext cx="1016000" cy="50800"/>
          </a:xfrm>
          <a:prstGeom prst="rect">
            <a:avLst/>
          </a:prstGeom>
          <a:solidFill>
            <a:srgbClr val="C9A87C"/>
          </a:solidFill>
          <a:ln/>
        </p:spPr>
      </p:sp>
      <p:sp>
        <p:nvSpPr>
          <p:cNvPr id="7" name="Shape 4"/>
          <p:cNvSpPr/>
          <p:nvPr/>
        </p:nvSpPr>
        <p:spPr>
          <a:xfrm>
            <a:off x="1016000" y="2540000"/>
            <a:ext cx="7366000" cy="1270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8" name="Text 5"/>
          <p:cNvSpPr/>
          <p:nvPr/>
        </p:nvSpPr>
        <p:spPr>
          <a:xfrm>
            <a:off x="1270000" y="2667000"/>
            <a:ext cx="6858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200" i="1" dirty="0">
                <a:solidFill>
                  <a:srgbClr val="2E5A5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"When systems align around early and continuous contact, we see measurable improvements."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016000" y="4318000"/>
            <a:ext cx="508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Opportunities: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1016000" y="5207000"/>
            <a:ext cx="7366000" cy="1143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11" name="Shape 8"/>
          <p:cNvSpPr/>
          <p:nvPr/>
        </p:nvSpPr>
        <p:spPr>
          <a:xfrm>
            <a:off x="1304925" y="5524500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78492" y="10269"/>
                </a:moveTo>
                <a:cubicBezTo>
                  <a:pt x="68401" y="4108"/>
                  <a:pt x="55185" y="7412"/>
                  <a:pt x="49024" y="17502"/>
                </a:cubicBezTo>
                <a:cubicBezTo>
                  <a:pt x="26878" y="54114"/>
                  <a:pt x="14198" y="97066"/>
                  <a:pt x="14198" y="142875"/>
                </a:cubicBezTo>
                <a:cubicBezTo>
                  <a:pt x="14198" y="188684"/>
                  <a:pt x="26878" y="231636"/>
                  <a:pt x="49024" y="268248"/>
                </a:cubicBezTo>
                <a:cubicBezTo>
                  <a:pt x="55185" y="278338"/>
                  <a:pt x="68312" y="281642"/>
                  <a:pt x="78492" y="275481"/>
                </a:cubicBezTo>
                <a:cubicBezTo>
                  <a:pt x="88672" y="269319"/>
                  <a:pt x="91886" y="256193"/>
                  <a:pt x="85725" y="246013"/>
                </a:cubicBezTo>
                <a:cubicBezTo>
                  <a:pt x="67598" y="216009"/>
                  <a:pt x="57150" y="180648"/>
                  <a:pt x="57150" y="142875"/>
                </a:cubicBezTo>
                <a:cubicBezTo>
                  <a:pt x="57150" y="105102"/>
                  <a:pt x="67598" y="69741"/>
                  <a:pt x="85814" y="39648"/>
                </a:cubicBezTo>
                <a:cubicBezTo>
                  <a:pt x="91976" y="29557"/>
                  <a:pt x="88672" y="16341"/>
                  <a:pt x="78581" y="10180"/>
                </a:cubicBezTo>
                <a:close/>
                <a:moveTo>
                  <a:pt x="435769" y="10269"/>
                </a:moveTo>
                <a:cubicBezTo>
                  <a:pt x="425678" y="16431"/>
                  <a:pt x="422374" y="29557"/>
                  <a:pt x="428536" y="39737"/>
                </a:cubicBezTo>
                <a:cubicBezTo>
                  <a:pt x="446752" y="69830"/>
                  <a:pt x="457200" y="105192"/>
                  <a:pt x="457200" y="142964"/>
                </a:cubicBezTo>
                <a:cubicBezTo>
                  <a:pt x="457200" y="180737"/>
                  <a:pt x="446752" y="216098"/>
                  <a:pt x="428536" y="246191"/>
                </a:cubicBezTo>
                <a:cubicBezTo>
                  <a:pt x="422374" y="256282"/>
                  <a:pt x="425678" y="269498"/>
                  <a:pt x="435769" y="275659"/>
                </a:cubicBezTo>
                <a:cubicBezTo>
                  <a:pt x="445859" y="281821"/>
                  <a:pt x="459075" y="278517"/>
                  <a:pt x="465237" y="268426"/>
                </a:cubicBezTo>
                <a:cubicBezTo>
                  <a:pt x="487382" y="231815"/>
                  <a:pt x="500063" y="188863"/>
                  <a:pt x="500063" y="143054"/>
                </a:cubicBezTo>
                <a:cubicBezTo>
                  <a:pt x="500063" y="97244"/>
                  <a:pt x="487382" y="54114"/>
                  <a:pt x="465237" y="17502"/>
                </a:cubicBezTo>
                <a:cubicBezTo>
                  <a:pt x="459075" y="7412"/>
                  <a:pt x="445949" y="4108"/>
                  <a:pt x="435769" y="10269"/>
                </a:cubicBezTo>
                <a:close/>
                <a:moveTo>
                  <a:pt x="285750" y="192345"/>
                </a:moveTo>
                <a:cubicBezTo>
                  <a:pt x="302806" y="182434"/>
                  <a:pt x="314325" y="164038"/>
                  <a:pt x="314325" y="142875"/>
                </a:cubicBezTo>
                <a:cubicBezTo>
                  <a:pt x="314325" y="111353"/>
                  <a:pt x="288697" y="85725"/>
                  <a:pt x="257175" y="85725"/>
                </a:cubicBezTo>
                <a:cubicBezTo>
                  <a:pt x="225653" y="85725"/>
                  <a:pt x="200025" y="111353"/>
                  <a:pt x="200025" y="142875"/>
                </a:cubicBezTo>
                <a:cubicBezTo>
                  <a:pt x="200025" y="164038"/>
                  <a:pt x="211544" y="182523"/>
                  <a:pt x="228600" y="192345"/>
                </a:cubicBezTo>
                <a:lnTo>
                  <a:pt x="228600" y="428625"/>
                </a:lnTo>
                <a:cubicBezTo>
                  <a:pt x="228600" y="444431"/>
                  <a:pt x="241369" y="457200"/>
                  <a:pt x="257175" y="457200"/>
                </a:cubicBezTo>
                <a:cubicBezTo>
                  <a:pt x="272981" y="457200"/>
                  <a:pt x="285750" y="444431"/>
                  <a:pt x="285750" y="428625"/>
                </a:cubicBezTo>
                <a:lnTo>
                  <a:pt x="285750" y="192345"/>
                </a:lnTo>
                <a:close/>
                <a:moveTo>
                  <a:pt x="160913" y="81260"/>
                </a:moveTo>
                <a:cubicBezTo>
                  <a:pt x="167342" y="71259"/>
                  <a:pt x="164396" y="58043"/>
                  <a:pt x="154484" y="51614"/>
                </a:cubicBezTo>
                <a:cubicBezTo>
                  <a:pt x="144572" y="45184"/>
                  <a:pt x="131266" y="48131"/>
                  <a:pt x="124837" y="58043"/>
                </a:cubicBezTo>
                <a:cubicBezTo>
                  <a:pt x="109121" y="82510"/>
                  <a:pt x="100013" y="111621"/>
                  <a:pt x="100013" y="142875"/>
                </a:cubicBezTo>
                <a:cubicBezTo>
                  <a:pt x="100013" y="174129"/>
                  <a:pt x="109121" y="203240"/>
                  <a:pt x="124837" y="227707"/>
                </a:cubicBezTo>
                <a:cubicBezTo>
                  <a:pt x="131266" y="237708"/>
                  <a:pt x="144482" y="240566"/>
                  <a:pt x="154484" y="234136"/>
                </a:cubicBezTo>
                <a:cubicBezTo>
                  <a:pt x="164485" y="227707"/>
                  <a:pt x="167342" y="214491"/>
                  <a:pt x="160913" y="204490"/>
                </a:cubicBezTo>
                <a:cubicBezTo>
                  <a:pt x="149483" y="186720"/>
                  <a:pt x="142875" y="165556"/>
                  <a:pt x="142875" y="142875"/>
                </a:cubicBezTo>
                <a:cubicBezTo>
                  <a:pt x="142875" y="120194"/>
                  <a:pt x="149483" y="99030"/>
                  <a:pt x="160913" y="81260"/>
                </a:cubicBezTo>
                <a:close/>
                <a:moveTo>
                  <a:pt x="389513" y="58043"/>
                </a:moveTo>
                <a:cubicBezTo>
                  <a:pt x="383084" y="48042"/>
                  <a:pt x="369868" y="45184"/>
                  <a:pt x="359866" y="51614"/>
                </a:cubicBezTo>
                <a:cubicBezTo>
                  <a:pt x="349865" y="58043"/>
                  <a:pt x="347008" y="71259"/>
                  <a:pt x="353437" y="81260"/>
                </a:cubicBezTo>
                <a:cubicBezTo>
                  <a:pt x="364867" y="99030"/>
                  <a:pt x="371475" y="120194"/>
                  <a:pt x="371475" y="142875"/>
                </a:cubicBezTo>
                <a:cubicBezTo>
                  <a:pt x="371475" y="165556"/>
                  <a:pt x="364867" y="186720"/>
                  <a:pt x="353437" y="204490"/>
                </a:cubicBezTo>
                <a:cubicBezTo>
                  <a:pt x="347008" y="214491"/>
                  <a:pt x="349954" y="227707"/>
                  <a:pt x="359866" y="234136"/>
                </a:cubicBezTo>
                <a:cubicBezTo>
                  <a:pt x="369778" y="240566"/>
                  <a:pt x="383084" y="237619"/>
                  <a:pt x="389513" y="227707"/>
                </a:cubicBezTo>
                <a:cubicBezTo>
                  <a:pt x="405229" y="203240"/>
                  <a:pt x="414338" y="174129"/>
                  <a:pt x="414338" y="142875"/>
                </a:cubicBezTo>
                <a:cubicBezTo>
                  <a:pt x="414338" y="111621"/>
                  <a:pt x="405229" y="82510"/>
                  <a:pt x="389513" y="58043"/>
                </a:cubicBezTo>
                <a:close/>
              </a:path>
            </a:pathLst>
          </a:custGeom>
          <a:solidFill>
            <a:srgbClr val="2E5A5B"/>
          </a:solidFill>
          <a:ln/>
        </p:spPr>
      </p:sp>
      <p:sp>
        <p:nvSpPr>
          <p:cNvPr id="12" name="Text 9"/>
          <p:cNvSpPr/>
          <p:nvPr/>
        </p:nvSpPr>
        <p:spPr>
          <a:xfrm>
            <a:off x="2032000" y="5397500"/>
            <a:ext cx="60325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Strengthen real-time connection points</a:t>
            </a:r>
            <a:endParaRPr lang="en-US" sz="2000" dirty="0"/>
          </a:p>
        </p:txBody>
      </p:sp>
      <p:sp>
        <p:nvSpPr>
          <p:cNvPr id="13" name="Shape 10"/>
          <p:cNvSpPr/>
          <p:nvPr/>
        </p:nvSpPr>
        <p:spPr>
          <a:xfrm>
            <a:off x="1016000" y="6604000"/>
            <a:ext cx="7366000" cy="1143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14" name="Shape 11"/>
          <p:cNvSpPr/>
          <p:nvPr/>
        </p:nvSpPr>
        <p:spPr>
          <a:xfrm>
            <a:off x="1333500" y="6921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8575" y="28575"/>
                </a:moveTo>
                <a:cubicBezTo>
                  <a:pt x="12769" y="28575"/>
                  <a:pt x="0" y="41344"/>
                  <a:pt x="0" y="57150"/>
                </a:cubicBezTo>
                <a:cubicBezTo>
                  <a:pt x="0" y="72956"/>
                  <a:pt x="12769" y="85725"/>
                  <a:pt x="28575" y="85725"/>
                </a:cubicBezTo>
                <a:lnTo>
                  <a:pt x="35719" y="85725"/>
                </a:lnTo>
                <a:lnTo>
                  <a:pt x="35719" y="142875"/>
                </a:lnTo>
                <a:lnTo>
                  <a:pt x="0" y="142875"/>
                </a:lnTo>
                <a:lnTo>
                  <a:pt x="0" y="242888"/>
                </a:lnTo>
                <a:cubicBezTo>
                  <a:pt x="33576" y="251281"/>
                  <a:pt x="57150" y="281464"/>
                  <a:pt x="57150" y="316111"/>
                </a:cubicBezTo>
                <a:lnTo>
                  <a:pt x="57150" y="400050"/>
                </a:lnTo>
                <a:cubicBezTo>
                  <a:pt x="57150" y="415856"/>
                  <a:pt x="69919" y="428625"/>
                  <a:pt x="85725" y="428625"/>
                </a:cubicBezTo>
                <a:lnTo>
                  <a:pt x="114300" y="428625"/>
                </a:lnTo>
                <a:cubicBezTo>
                  <a:pt x="130106" y="428625"/>
                  <a:pt x="142875" y="415856"/>
                  <a:pt x="142875" y="400050"/>
                </a:cubicBezTo>
                <a:lnTo>
                  <a:pt x="142875" y="342900"/>
                </a:lnTo>
                <a:cubicBezTo>
                  <a:pt x="142875" y="295573"/>
                  <a:pt x="181273" y="257175"/>
                  <a:pt x="228600" y="257175"/>
                </a:cubicBezTo>
                <a:cubicBezTo>
                  <a:pt x="275927" y="257175"/>
                  <a:pt x="314325" y="295573"/>
                  <a:pt x="314325" y="342900"/>
                </a:cubicBezTo>
                <a:lnTo>
                  <a:pt x="314325" y="400050"/>
                </a:lnTo>
                <a:cubicBezTo>
                  <a:pt x="314325" y="415856"/>
                  <a:pt x="327094" y="428625"/>
                  <a:pt x="342900" y="428625"/>
                </a:cubicBezTo>
                <a:lnTo>
                  <a:pt x="371475" y="428625"/>
                </a:lnTo>
                <a:cubicBezTo>
                  <a:pt x="387281" y="428625"/>
                  <a:pt x="400050" y="415856"/>
                  <a:pt x="400050" y="400050"/>
                </a:cubicBezTo>
                <a:lnTo>
                  <a:pt x="400050" y="316111"/>
                </a:lnTo>
                <a:cubicBezTo>
                  <a:pt x="400050" y="281464"/>
                  <a:pt x="423624" y="251281"/>
                  <a:pt x="457200" y="242888"/>
                </a:cubicBezTo>
                <a:lnTo>
                  <a:pt x="457200" y="142875"/>
                </a:lnTo>
                <a:lnTo>
                  <a:pt x="421481" y="142875"/>
                </a:lnTo>
                <a:lnTo>
                  <a:pt x="421481" y="85725"/>
                </a:lnTo>
                <a:lnTo>
                  <a:pt x="428625" y="85725"/>
                </a:lnTo>
                <a:cubicBezTo>
                  <a:pt x="444431" y="85725"/>
                  <a:pt x="457200" y="72956"/>
                  <a:pt x="457200" y="57150"/>
                </a:cubicBezTo>
                <a:cubicBezTo>
                  <a:pt x="457200" y="41344"/>
                  <a:pt x="444431" y="28575"/>
                  <a:pt x="428625" y="28575"/>
                </a:cubicBezTo>
                <a:lnTo>
                  <a:pt x="28575" y="28575"/>
                </a:lnTo>
                <a:close/>
                <a:moveTo>
                  <a:pt x="378619" y="85725"/>
                </a:moveTo>
                <a:lnTo>
                  <a:pt x="378619" y="142875"/>
                </a:lnTo>
                <a:lnTo>
                  <a:pt x="307181" y="142875"/>
                </a:lnTo>
                <a:lnTo>
                  <a:pt x="307181" y="85725"/>
                </a:lnTo>
                <a:lnTo>
                  <a:pt x="378619" y="85725"/>
                </a:lnTo>
                <a:close/>
                <a:moveTo>
                  <a:pt x="264319" y="85725"/>
                </a:moveTo>
                <a:lnTo>
                  <a:pt x="264319" y="142875"/>
                </a:lnTo>
                <a:lnTo>
                  <a:pt x="192881" y="142875"/>
                </a:lnTo>
                <a:lnTo>
                  <a:pt x="192881" y="85725"/>
                </a:lnTo>
                <a:lnTo>
                  <a:pt x="264319" y="85725"/>
                </a:lnTo>
                <a:close/>
                <a:moveTo>
                  <a:pt x="78581" y="85725"/>
                </a:moveTo>
                <a:lnTo>
                  <a:pt x="150019" y="85725"/>
                </a:lnTo>
                <a:lnTo>
                  <a:pt x="150019" y="142875"/>
                </a:lnTo>
                <a:lnTo>
                  <a:pt x="78581" y="142875"/>
                </a:lnTo>
                <a:lnTo>
                  <a:pt x="78581" y="85725"/>
                </a:lnTo>
                <a:close/>
              </a:path>
            </a:pathLst>
          </a:custGeom>
          <a:solidFill>
            <a:srgbClr val="2E5A5B"/>
          </a:solidFill>
          <a:ln/>
        </p:spPr>
      </p:sp>
      <p:sp>
        <p:nvSpPr>
          <p:cNvPr id="15" name="Text 12"/>
          <p:cNvSpPr/>
          <p:nvPr/>
        </p:nvSpPr>
        <p:spPr>
          <a:xfrm>
            <a:off x="2032000" y="6794500"/>
            <a:ext cx="60325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Increase continuity across transitions</a:t>
            </a:r>
            <a:endParaRPr lang="en-US" sz="2000" dirty="0"/>
          </a:p>
        </p:txBody>
      </p:sp>
      <p:sp>
        <p:nvSpPr>
          <p:cNvPr id="16" name="Shape 13"/>
          <p:cNvSpPr/>
          <p:nvPr/>
        </p:nvSpPr>
        <p:spPr>
          <a:xfrm>
            <a:off x="1016000" y="8001000"/>
            <a:ext cx="7366000" cy="1143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17" name="Shape 14"/>
          <p:cNvSpPr/>
          <p:nvPr/>
        </p:nvSpPr>
        <p:spPr>
          <a:xfrm>
            <a:off x="1362075" y="8318500"/>
            <a:ext cx="400050" cy="457200"/>
          </a:xfrm>
          <a:custGeom>
            <a:avLst/>
            <a:gdLst/>
            <a:ahLst/>
            <a:cxnLst/>
            <a:rect l="l" t="t" r="r" b="b"/>
            <a:pathLst>
              <a:path w="400050" h="457200">
                <a:moveTo>
                  <a:pt x="400050" y="183773"/>
                </a:moveTo>
                <a:cubicBezTo>
                  <a:pt x="386834" y="192524"/>
                  <a:pt x="371654" y="199579"/>
                  <a:pt x="355848" y="205204"/>
                </a:cubicBezTo>
                <a:cubicBezTo>
                  <a:pt x="313879" y="220206"/>
                  <a:pt x="258782" y="228600"/>
                  <a:pt x="200025" y="228600"/>
                </a:cubicBezTo>
                <a:cubicBezTo>
                  <a:pt x="141268" y="228600"/>
                  <a:pt x="86082" y="220117"/>
                  <a:pt x="44202" y="205204"/>
                </a:cubicBezTo>
                <a:cubicBezTo>
                  <a:pt x="28486" y="199579"/>
                  <a:pt x="13216" y="192524"/>
                  <a:pt x="0" y="183773"/>
                </a:cubicBezTo>
                <a:lnTo>
                  <a:pt x="0" y="257175"/>
                </a:lnTo>
                <a:cubicBezTo>
                  <a:pt x="0" y="296644"/>
                  <a:pt x="89565" y="328613"/>
                  <a:pt x="200025" y="328613"/>
                </a:cubicBezTo>
                <a:cubicBezTo>
                  <a:pt x="310485" y="328613"/>
                  <a:pt x="400050" y="296644"/>
                  <a:pt x="400050" y="257175"/>
                </a:cubicBezTo>
                <a:lnTo>
                  <a:pt x="400050" y="183773"/>
                </a:lnTo>
                <a:close/>
                <a:moveTo>
                  <a:pt x="400050" y="114300"/>
                </a:moveTo>
                <a:lnTo>
                  <a:pt x="400050" y="71438"/>
                </a:lnTo>
                <a:cubicBezTo>
                  <a:pt x="400050" y="31968"/>
                  <a:pt x="310485" y="0"/>
                  <a:pt x="200025" y="0"/>
                </a:cubicBezTo>
                <a:cubicBezTo>
                  <a:pt x="89565" y="0"/>
                  <a:pt x="0" y="31968"/>
                  <a:pt x="0" y="71438"/>
                </a:cubicBezTo>
                <a:lnTo>
                  <a:pt x="0" y="114300"/>
                </a:lnTo>
                <a:cubicBezTo>
                  <a:pt x="0" y="153769"/>
                  <a:pt x="89565" y="185738"/>
                  <a:pt x="200025" y="185738"/>
                </a:cubicBezTo>
                <a:cubicBezTo>
                  <a:pt x="310485" y="185738"/>
                  <a:pt x="400050" y="153769"/>
                  <a:pt x="400050" y="114300"/>
                </a:cubicBezTo>
                <a:close/>
                <a:moveTo>
                  <a:pt x="355848" y="348079"/>
                </a:moveTo>
                <a:cubicBezTo>
                  <a:pt x="313968" y="362992"/>
                  <a:pt x="258872" y="371475"/>
                  <a:pt x="200025" y="371475"/>
                </a:cubicBezTo>
                <a:cubicBezTo>
                  <a:pt x="141178" y="371475"/>
                  <a:pt x="86082" y="362992"/>
                  <a:pt x="44202" y="348079"/>
                </a:cubicBezTo>
                <a:cubicBezTo>
                  <a:pt x="28486" y="342454"/>
                  <a:pt x="13216" y="335399"/>
                  <a:pt x="0" y="326648"/>
                </a:cubicBezTo>
                <a:lnTo>
                  <a:pt x="0" y="385763"/>
                </a:lnTo>
                <a:cubicBezTo>
                  <a:pt x="0" y="425232"/>
                  <a:pt x="89565" y="457200"/>
                  <a:pt x="200025" y="457200"/>
                </a:cubicBezTo>
                <a:cubicBezTo>
                  <a:pt x="310485" y="457200"/>
                  <a:pt x="400050" y="425232"/>
                  <a:pt x="400050" y="385763"/>
                </a:cubicBezTo>
                <a:lnTo>
                  <a:pt x="400050" y="326648"/>
                </a:lnTo>
                <a:cubicBezTo>
                  <a:pt x="386834" y="335399"/>
                  <a:pt x="371654" y="342454"/>
                  <a:pt x="355848" y="348079"/>
                </a:cubicBezTo>
                <a:close/>
              </a:path>
            </a:pathLst>
          </a:custGeom>
          <a:solidFill>
            <a:srgbClr val="2E5A5B"/>
          </a:solidFill>
          <a:ln/>
        </p:spPr>
      </p:sp>
      <p:sp>
        <p:nvSpPr>
          <p:cNvPr id="18" name="Text 15"/>
          <p:cNvSpPr/>
          <p:nvPr/>
        </p:nvSpPr>
        <p:spPr>
          <a:xfrm>
            <a:off x="2032000" y="8191500"/>
            <a:ext cx="60325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Align data around engagement, not just services</a:t>
            </a:r>
            <a:endParaRPr lang="en-US" sz="20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3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16000" y="762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OUTCOMES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1016000" y="1270000"/>
            <a:ext cx="889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2E5A5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What This Unlocks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1016000" y="2057400"/>
            <a:ext cx="1016000" cy="50800"/>
          </a:xfrm>
          <a:prstGeom prst="rect">
            <a:avLst/>
          </a:prstGeom>
          <a:solidFill>
            <a:srgbClr val="C9A87C"/>
          </a:solidFill>
          <a:ln/>
        </p:spPr>
      </p:sp>
      <p:sp>
        <p:nvSpPr>
          <p:cNvPr id="5" name="Shape 3"/>
          <p:cNvSpPr/>
          <p:nvPr/>
        </p:nvSpPr>
        <p:spPr>
          <a:xfrm>
            <a:off x="1016000" y="2794000"/>
            <a:ext cx="6858000" cy="1397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6" name="Shape 4"/>
          <p:cNvSpPr/>
          <p:nvPr/>
        </p:nvSpPr>
        <p:spPr>
          <a:xfrm>
            <a:off x="1425575" y="3175000"/>
            <a:ext cx="400050" cy="457200"/>
          </a:xfrm>
          <a:custGeom>
            <a:avLst/>
            <a:gdLst/>
            <a:ahLst/>
            <a:cxnLst/>
            <a:rect l="l" t="t" r="r" b="b"/>
            <a:pathLst>
              <a:path w="400050" h="457200">
                <a:moveTo>
                  <a:pt x="257175" y="57150"/>
                </a:moveTo>
                <a:lnTo>
                  <a:pt x="314325" y="57150"/>
                </a:lnTo>
                <a:lnTo>
                  <a:pt x="314325" y="428625"/>
                </a:lnTo>
                <a:cubicBezTo>
                  <a:pt x="314325" y="444431"/>
                  <a:pt x="327094" y="457200"/>
                  <a:pt x="342900" y="457200"/>
                </a:cubicBezTo>
                <a:lnTo>
                  <a:pt x="371475" y="457200"/>
                </a:lnTo>
                <a:cubicBezTo>
                  <a:pt x="387281" y="457200"/>
                  <a:pt x="400050" y="444431"/>
                  <a:pt x="400050" y="428625"/>
                </a:cubicBezTo>
                <a:cubicBezTo>
                  <a:pt x="400050" y="412819"/>
                  <a:pt x="387281" y="400050"/>
                  <a:pt x="371475" y="400050"/>
                </a:cubicBezTo>
                <a:lnTo>
                  <a:pt x="371475" y="57150"/>
                </a:lnTo>
                <a:cubicBezTo>
                  <a:pt x="371475" y="25628"/>
                  <a:pt x="345847" y="0"/>
                  <a:pt x="314325" y="0"/>
                </a:cubicBezTo>
                <a:lnTo>
                  <a:pt x="228600" y="0"/>
                </a:lnTo>
                <a:lnTo>
                  <a:pt x="228600" y="0"/>
                </a:lnTo>
                <a:lnTo>
                  <a:pt x="85725" y="0"/>
                </a:lnTo>
                <a:cubicBezTo>
                  <a:pt x="54203" y="0"/>
                  <a:pt x="28575" y="25628"/>
                  <a:pt x="28575" y="57150"/>
                </a:cubicBezTo>
                <a:lnTo>
                  <a:pt x="28575" y="400050"/>
                </a:lnTo>
                <a:cubicBezTo>
                  <a:pt x="12769" y="400050"/>
                  <a:pt x="0" y="412819"/>
                  <a:pt x="0" y="428625"/>
                </a:cubicBezTo>
                <a:cubicBezTo>
                  <a:pt x="0" y="444431"/>
                  <a:pt x="12769" y="457200"/>
                  <a:pt x="28575" y="457200"/>
                </a:cubicBezTo>
                <a:lnTo>
                  <a:pt x="228600" y="457200"/>
                </a:lnTo>
                <a:cubicBezTo>
                  <a:pt x="244406" y="457200"/>
                  <a:pt x="257175" y="444431"/>
                  <a:pt x="257175" y="428625"/>
                </a:cubicBezTo>
                <a:lnTo>
                  <a:pt x="257175" y="57150"/>
                </a:lnTo>
                <a:close/>
                <a:moveTo>
                  <a:pt x="142875" y="228600"/>
                </a:moveTo>
                <a:cubicBezTo>
                  <a:pt x="142875" y="212829"/>
                  <a:pt x="155679" y="200025"/>
                  <a:pt x="171450" y="200025"/>
                </a:cubicBezTo>
                <a:cubicBezTo>
                  <a:pt x="187221" y="200025"/>
                  <a:pt x="200025" y="212829"/>
                  <a:pt x="200025" y="228600"/>
                </a:cubicBezTo>
                <a:cubicBezTo>
                  <a:pt x="200025" y="244371"/>
                  <a:pt x="187221" y="257175"/>
                  <a:pt x="171450" y="257175"/>
                </a:cubicBezTo>
                <a:cubicBezTo>
                  <a:pt x="155679" y="257175"/>
                  <a:pt x="142875" y="244371"/>
                  <a:pt x="142875" y="228600"/>
                </a:cubicBezTo>
                <a:close/>
              </a:path>
            </a:pathLst>
          </a:custGeom>
          <a:solidFill>
            <a:srgbClr val="2E5A5B"/>
          </a:solidFill>
          <a:ln/>
        </p:spPr>
      </p:sp>
      <p:sp>
        <p:nvSpPr>
          <p:cNvPr id="7" name="Text 5"/>
          <p:cNvSpPr/>
          <p:nvPr/>
        </p:nvSpPr>
        <p:spPr>
          <a:xfrm>
            <a:off x="2159000" y="3111500"/>
            <a:ext cx="5334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More people entering treatment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8382000" y="2794000"/>
            <a:ext cx="6858000" cy="1397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9" name="Shape 7"/>
          <p:cNvSpPr/>
          <p:nvPr/>
        </p:nvSpPr>
        <p:spPr>
          <a:xfrm>
            <a:off x="8763000" y="317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0566" y="2590"/>
                </a:moveTo>
                <a:cubicBezTo>
                  <a:pt x="236815" y="893"/>
                  <a:pt x="232797" y="0"/>
                  <a:pt x="228600" y="0"/>
                </a:cubicBezTo>
                <a:cubicBezTo>
                  <a:pt x="224403" y="0"/>
                  <a:pt x="220385" y="893"/>
                  <a:pt x="216634" y="2590"/>
                </a:cubicBezTo>
                <a:lnTo>
                  <a:pt x="48488" y="73938"/>
                </a:lnTo>
                <a:cubicBezTo>
                  <a:pt x="28843" y="82242"/>
                  <a:pt x="14198" y="101620"/>
                  <a:pt x="14288" y="125016"/>
                </a:cubicBezTo>
                <a:cubicBezTo>
                  <a:pt x="14734" y="213598"/>
                  <a:pt x="51167" y="375672"/>
                  <a:pt x="205026" y="449342"/>
                </a:cubicBezTo>
                <a:cubicBezTo>
                  <a:pt x="219938" y="456486"/>
                  <a:pt x="237262" y="456486"/>
                  <a:pt x="252174" y="449342"/>
                </a:cubicBezTo>
                <a:cubicBezTo>
                  <a:pt x="406122" y="375672"/>
                  <a:pt x="442555" y="213598"/>
                  <a:pt x="442913" y="125016"/>
                </a:cubicBezTo>
                <a:cubicBezTo>
                  <a:pt x="443002" y="101620"/>
                  <a:pt x="428357" y="82242"/>
                  <a:pt x="408712" y="73938"/>
                </a:cubicBezTo>
                <a:lnTo>
                  <a:pt x="240566" y="2590"/>
                </a:lnTo>
                <a:close/>
                <a:moveTo>
                  <a:pt x="222885" y="163860"/>
                </a:moveTo>
                <a:lnTo>
                  <a:pt x="228600" y="171450"/>
                </a:lnTo>
                <a:lnTo>
                  <a:pt x="234315" y="163860"/>
                </a:lnTo>
                <a:cubicBezTo>
                  <a:pt x="244227" y="150644"/>
                  <a:pt x="259765" y="142875"/>
                  <a:pt x="276195" y="142875"/>
                </a:cubicBezTo>
                <a:cubicBezTo>
                  <a:pt x="305127" y="142875"/>
                  <a:pt x="328613" y="166360"/>
                  <a:pt x="328613" y="195292"/>
                </a:cubicBezTo>
                <a:lnTo>
                  <a:pt x="328613" y="200025"/>
                </a:lnTo>
                <a:cubicBezTo>
                  <a:pt x="328613" y="243870"/>
                  <a:pt x="269855" y="287625"/>
                  <a:pt x="242441" y="305663"/>
                </a:cubicBezTo>
                <a:cubicBezTo>
                  <a:pt x="233958" y="311200"/>
                  <a:pt x="223242" y="311200"/>
                  <a:pt x="214848" y="305663"/>
                </a:cubicBezTo>
                <a:cubicBezTo>
                  <a:pt x="187434" y="287625"/>
                  <a:pt x="128677" y="243780"/>
                  <a:pt x="128677" y="200025"/>
                </a:cubicBezTo>
                <a:lnTo>
                  <a:pt x="128677" y="195292"/>
                </a:lnTo>
                <a:cubicBezTo>
                  <a:pt x="128677" y="166360"/>
                  <a:pt x="152162" y="142875"/>
                  <a:pt x="181094" y="142875"/>
                </a:cubicBezTo>
                <a:cubicBezTo>
                  <a:pt x="197614" y="142875"/>
                  <a:pt x="213152" y="150644"/>
                  <a:pt x="222974" y="163860"/>
                </a:cubicBezTo>
                <a:close/>
              </a:path>
            </a:pathLst>
          </a:custGeom>
          <a:solidFill>
            <a:srgbClr val="2E5A5B"/>
          </a:solidFill>
          <a:ln/>
        </p:spPr>
      </p:sp>
      <p:sp>
        <p:nvSpPr>
          <p:cNvPr id="10" name="Text 8"/>
          <p:cNvSpPr/>
          <p:nvPr/>
        </p:nvSpPr>
        <p:spPr>
          <a:xfrm>
            <a:off x="9525000" y="3111500"/>
            <a:ext cx="5334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Fewer repeat crisis events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1016000" y="4699000"/>
            <a:ext cx="6858000" cy="1397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12" name="Shape 10"/>
          <p:cNvSpPr/>
          <p:nvPr/>
        </p:nvSpPr>
        <p:spPr>
          <a:xfrm>
            <a:off x="1397000" y="5080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28714" y="171450"/>
                </a:moveTo>
                <a:lnTo>
                  <a:pt x="435769" y="171450"/>
                </a:lnTo>
                <a:cubicBezTo>
                  <a:pt x="447645" y="171450"/>
                  <a:pt x="457200" y="161895"/>
                  <a:pt x="457200" y="150019"/>
                </a:cubicBezTo>
                <a:lnTo>
                  <a:pt x="457200" y="21431"/>
                </a:lnTo>
                <a:cubicBezTo>
                  <a:pt x="457200" y="12769"/>
                  <a:pt x="452021" y="4911"/>
                  <a:pt x="443984" y="1607"/>
                </a:cubicBezTo>
                <a:cubicBezTo>
                  <a:pt x="435947" y="-1697"/>
                  <a:pt x="426750" y="179"/>
                  <a:pt x="420588" y="6251"/>
                </a:cubicBezTo>
                <a:lnTo>
                  <a:pt x="374422" y="52507"/>
                </a:lnTo>
                <a:cubicBezTo>
                  <a:pt x="334863" y="19735"/>
                  <a:pt x="283964" y="0"/>
                  <a:pt x="228600" y="0"/>
                </a:cubicBezTo>
                <a:cubicBezTo>
                  <a:pt x="113407" y="0"/>
                  <a:pt x="18127" y="85189"/>
                  <a:pt x="2322" y="196007"/>
                </a:cubicBezTo>
                <a:cubicBezTo>
                  <a:pt x="89" y="211634"/>
                  <a:pt x="10894" y="226100"/>
                  <a:pt x="26521" y="228332"/>
                </a:cubicBezTo>
                <a:cubicBezTo>
                  <a:pt x="42148" y="230565"/>
                  <a:pt x="56614" y="219670"/>
                  <a:pt x="58847" y="204133"/>
                </a:cubicBezTo>
                <a:cubicBezTo>
                  <a:pt x="70723" y="120997"/>
                  <a:pt x="142250" y="57150"/>
                  <a:pt x="228600" y="57150"/>
                </a:cubicBezTo>
                <a:cubicBezTo>
                  <a:pt x="268248" y="57150"/>
                  <a:pt x="304681" y="70545"/>
                  <a:pt x="333702" y="93137"/>
                </a:cubicBezTo>
                <a:lnTo>
                  <a:pt x="292001" y="134838"/>
                </a:lnTo>
                <a:cubicBezTo>
                  <a:pt x="285839" y="141000"/>
                  <a:pt x="284053" y="150197"/>
                  <a:pt x="287357" y="158234"/>
                </a:cubicBezTo>
                <a:cubicBezTo>
                  <a:pt x="290661" y="166271"/>
                  <a:pt x="298519" y="171450"/>
                  <a:pt x="307181" y="171450"/>
                </a:cubicBezTo>
                <a:lnTo>
                  <a:pt x="428714" y="171450"/>
                </a:lnTo>
                <a:close/>
                <a:moveTo>
                  <a:pt x="454968" y="261193"/>
                </a:moveTo>
                <a:cubicBezTo>
                  <a:pt x="457200" y="245566"/>
                  <a:pt x="446306" y="231100"/>
                  <a:pt x="430768" y="228868"/>
                </a:cubicBezTo>
                <a:cubicBezTo>
                  <a:pt x="415230" y="226635"/>
                  <a:pt x="400675" y="237530"/>
                  <a:pt x="398443" y="253067"/>
                </a:cubicBezTo>
                <a:cubicBezTo>
                  <a:pt x="386566" y="336113"/>
                  <a:pt x="315039" y="399961"/>
                  <a:pt x="228689" y="399961"/>
                </a:cubicBezTo>
                <a:cubicBezTo>
                  <a:pt x="189041" y="399961"/>
                  <a:pt x="152608" y="386566"/>
                  <a:pt x="123587" y="363974"/>
                </a:cubicBezTo>
                <a:lnTo>
                  <a:pt x="165199" y="322362"/>
                </a:lnTo>
                <a:cubicBezTo>
                  <a:pt x="171361" y="316200"/>
                  <a:pt x="173147" y="307003"/>
                  <a:pt x="169843" y="298966"/>
                </a:cubicBezTo>
                <a:cubicBezTo>
                  <a:pt x="166539" y="290929"/>
                  <a:pt x="158681" y="285750"/>
                  <a:pt x="150019" y="285750"/>
                </a:cubicBezTo>
                <a:lnTo>
                  <a:pt x="21431" y="285750"/>
                </a:lnTo>
                <a:cubicBezTo>
                  <a:pt x="9555" y="285750"/>
                  <a:pt x="0" y="295305"/>
                  <a:pt x="0" y="307181"/>
                </a:cubicBezTo>
                <a:lnTo>
                  <a:pt x="0" y="435769"/>
                </a:lnTo>
                <a:cubicBezTo>
                  <a:pt x="0" y="444431"/>
                  <a:pt x="5179" y="452289"/>
                  <a:pt x="13216" y="455593"/>
                </a:cubicBezTo>
                <a:cubicBezTo>
                  <a:pt x="21253" y="458897"/>
                  <a:pt x="30450" y="457021"/>
                  <a:pt x="36612" y="450949"/>
                </a:cubicBezTo>
                <a:lnTo>
                  <a:pt x="82867" y="404693"/>
                </a:lnTo>
                <a:cubicBezTo>
                  <a:pt x="122337" y="437465"/>
                  <a:pt x="173236" y="457200"/>
                  <a:pt x="228600" y="457200"/>
                </a:cubicBezTo>
                <a:cubicBezTo>
                  <a:pt x="343793" y="457200"/>
                  <a:pt x="439073" y="372011"/>
                  <a:pt x="454878" y="261193"/>
                </a:cubicBezTo>
                <a:close/>
              </a:path>
            </a:pathLst>
          </a:custGeom>
          <a:solidFill>
            <a:srgbClr val="2E5A5B"/>
          </a:solidFill>
          <a:ln/>
        </p:spPr>
      </p:sp>
      <p:sp>
        <p:nvSpPr>
          <p:cNvPr id="13" name="Text 11"/>
          <p:cNvSpPr/>
          <p:nvPr/>
        </p:nvSpPr>
        <p:spPr>
          <a:xfrm>
            <a:off x="2159000" y="5016500"/>
            <a:ext cx="5334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Reduced system cycling (ER, jail, outreach)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8382000" y="4699000"/>
            <a:ext cx="6858000" cy="1397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15" name="Shape 13"/>
          <p:cNvSpPr/>
          <p:nvPr/>
        </p:nvSpPr>
        <p:spPr>
          <a:xfrm>
            <a:off x="8763000" y="5080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cubicBezTo>
                  <a:pt x="0" y="102432"/>
                  <a:pt x="102432" y="0"/>
                  <a:pt x="228600" y="0"/>
                </a:cubicBezTo>
                <a:cubicBezTo>
                  <a:pt x="354768" y="0"/>
                  <a:pt x="457200" y="102432"/>
                  <a:pt x="457200" y="228600"/>
                </a:cubicBezTo>
                <a:cubicBezTo>
                  <a:pt x="457200" y="354768"/>
                  <a:pt x="354768" y="457200"/>
                  <a:pt x="228600" y="457200"/>
                </a:cubicBezTo>
                <a:cubicBezTo>
                  <a:pt x="102432" y="457200"/>
                  <a:pt x="0" y="354768"/>
                  <a:pt x="0" y="228600"/>
                </a:cubicBezTo>
                <a:close/>
                <a:moveTo>
                  <a:pt x="257175" y="85725"/>
                </a:moveTo>
                <a:cubicBezTo>
                  <a:pt x="257175" y="69954"/>
                  <a:pt x="244371" y="57150"/>
                  <a:pt x="228600" y="57150"/>
                </a:cubicBezTo>
                <a:cubicBezTo>
                  <a:pt x="212829" y="57150"/>
                  <a:pt x="200025" y="69954"/>
                  <a:pt x="200025" y="85725"/>
                </a:cubicBezTo>
                <a:cubicBezTo>
                  <a:pt x="200025" y="101496"/>
                  <a:pt x="212829" y="114300"/>
                  <a:pt x="228600" y="114300"/>
                </a:cubicBezTo>
                <a:cubicBezTo>
                  <a:pt x="244371" y="114300"/>
                  <a:pt x="257175" y="101496"/>
                  <a:pt x="257175" y="85725"/>
                </a:cubicBezTo>
                <a:close/>
                <a:moveTo>
                  <a:pt x="228600" y="371475"/>
                </a:moveTo>
                <a:cubicBezTo>
                  <a:pt x="260122" y="371475"/>
                  <a:pt x="285750" y="345847"/>
                  <a:pt x="285750" y="314325"/>
                </a:cubicBezTo>
                <a:cubicBezTo>
                  <a:pt x="285750" y="299859"/>
                  <a:pt x="280392" y="286554"/>
                  <a:pt x="271463" y="276552"/>
                </a:cubicBezTo>
                <a:lnTo>
                  <a:pt x="333524" y="152519"/>
                </a:lnTo>
                <a:cubicBezTo>
                  <a:pt x="338792" y="141893"/>
                  <a:pt x="334506" y="129034"/>
                  <a:pt x="323969" y="123765"/>
                </a:cubicBezTo>
                <a:cubicBezTo>
                  <a:pt x="313432" y="118497"/>
                  <a:pt x="300484" y="122783"/>
                  <a:pt x="295215" y="133320"/>
                </a:cubicBezTo>
                <a:lnTo>
                  <a:pt x="233154" y="257354"/>
                </a:lnTo>
                <a:cubicBezTo>
                  <a:pt x="231636" y="257264"/>
                  <a:pt x="230118" y="257175"/>
                  <a:pt x="228600" y="257175"/>
                </a:cubicBezTo>
                <a:cubicBezTo>
                  <a:pt x="197078" y="257175"/>
                  <a:pt x="171450" y="282803"/>
                  <a:pt x="171450" y="314325"/>
                </a:cubicBezTo>
                <a:cubicBezTo>
                  <a:pt x="171450" y="345847"/>
                  <a:pt x="197078" y="371475"/>
                  <a:pt x="228600" y="371475"/>
                </a:cubicBezTo>
                <a:close/>
                <a:moveTo>
                  <a:pt x="157163" y="128588"/>
                </a:moveTo>
                <a:cubicBezTo>
                  <a:pt x="157163" y="112817"/>
                  <a:pt x="144358" y="100013"/>
                  <a:pt x="128588" y="100013"/>
                </a:cubicBezTo>
                <a:cubicBezTo>
                  <a:pt x="112817" y="100013"/>
                  <a:pt x="100013" y="112817"/>
                  <a:pt x="100013" y="128588"/>
                </a:cubicBezTo>
                <a:cubicBezTo>
                  <a:pt x="100013" y="144358"/>
                  <a:pt x="112817" y="157163"/>
                  <a:pt x="128588" y="157163"/>
                </a:cubicBezTo>
                <a:cubicBezTo>
                  <a:pt x="144358" y="157163"/>
                  <a:pt x="157163" y="144358"/>
                  <a:pt x="157163" y="128588"/>
                </a:cubicBezTo>
                <a:close/>
                <a:moveTo>
                  <a:pt x="85725" y="257175"/>
                </a:moveTo>
                <a:cubicBezTo>
                  <a:pt x="101496" y="257175"/>
                  <a:pt x="114300" y="244371"/>
                  <a:pt x="114300" y="228600"/>
                </a:cubicBezTo>
                <a:cubicBezTo>
                  <a:pt x="114300" y="212829"/>
                  <a:pt x="101496" y="200025"/>
                  <a:pt x="85725" y="200025"/>
                </a:cubicBezTo>
                <a:cubicBezTo>
                  <a:pt x="69954" y="200025"/>
                  <a:pt x="57150" y="212829"/>
                  <a:pt x="57150" y="228600"/>
                </a:cubicBezTo>
                <a:cubicBezTo>
                  <a:pt x="57150" y="244371"/>
                  <a:pt x="69954" y="257175"/>
                  <a:pt x="85725" y="257175"/>
                </a:cubicBezTo>
                <a:close/>
                <a:moveTo>
                  <a:pt x="400050" y="228600"/>
                </a:moveTo>
                <a:cubicBezTo>
                  <a:pt x="400050" y="212829"/>
                  <a:pt x="387246" y="200025"/>
                  <a:pt x="371475" y="200025"/>
                </a:cubicBezTo>
                <a:cubicBezTo>
                  <a:pt x="355704" y="200025"/>
                  <a:pt x="342900" y="212829"/>
                  <a:pt x="342900" y="228600"/>
                </a:cubicBezTo>
                <a:cubicBezTo>
                  <a:pt x="342900" y="244371"/>
                  <a:pt x="355704" y="257175"/>
                  <a:pt x="371475" y="257175"/>
                </a:cubicBezTo>
                <a:cubicBezTo>
                  <a:pt x="387246" y="257175"/>
                  <a:pt x="400050" y="244371"/>
                  <a:pt x="400050" y="228600"/>
                </a:cubicBezTo>
                <a:close/>
              </a:path>
            </a:pathLst>
          </a:custGeom>
          <a:solidFill>
            <a:srgbClr val="2E5A5B"/>
          </a:solidFill>
          <a:ln/>
        </p:spPr>
      </p:sp>
      <p:sp>
        <p:nvSpPr>
          <p:cNvPr id="16" name="Text 14"/>
          <p:cNvSpPr/>
          <p:nvPr/>
        </p:nvSpPr>
        <p:spPr>
          <a:xfrm>
            <a:off x="9525000" y="5016500"/>
            <a:ext cx="5334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Better use of existing resources</a:t>
            </a:r>
            <a:endParaRPr lang="en-US" sz="20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hhmfllcinu7ys/mnt/agents/output/marin_aod/images/bridge_connection.png">    </p:cNvPr>
          <p:cNvPicPr>
            <a:picLocks noChangeAspect="1"/>
          </p:cNvPicPr>
          <p:nvPr/>
        </p:nvPicPr>
        <p:blipFill>
          <a:blip r:embed="rId1"/>
          <a:srcRect l="0" r="0" t="781" b="781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F5F3EF"/>
              </a:gs>
              <a:gs pos="60000">
                <a:srgbClr val="F5F3EF"/>
              </a:gs>
              <a:gs pos="100000">
                <a:srgbClr val="F5F3EF">
                  <a:alpha val="13000"/>
                </a:srgbClr>
              </a:gs>
            </a:gsLst>
            <a:lin ang="5400000" scaled="1"/>
          </a:gradFill>
          <a:ln w="12700">
            <a:solidFill>
              <a:srgbClr val="333333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016000" y="762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OPERATIONAL FOCUS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016000" y="1270000"/>
            <a:ext cx="889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2E5A5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Simple Operational Shift</a:t>
            </a:r>
            <a:endParaRPr lang="en-US" sz="3200" dirty="0"/>
          </a:p>
        </p:txBody>
      </p:sp>
      <p:sp>
        <p:nvSpPr>
          <p:cNvPr id="6" name="Shape 3"/>
          <p:cNvSpPr/>
          <p:nvPr/>
        </p:nvSpPr>
        <p:spPr>
          <a:xfrm>
            <a:off x="1016000" y="2057400"/>
            <a:ext cx="1016000" cy="50800"/>
          </a:xfrm>
          <a:prstGeom prst="rect">
            <a:avLst/>
          </a:prstGeom>
          <a:solidFill>
            <a:srgbClr val="C9A87C"/>
          </a:solidFill>
          <a:ln/>
        </p:spPr>
      </p:sp>
      <p:sp>
        <p:nvSpPr>
          <p:cNvPr id="7" name="Shape 4"/>
          <p:cNvSpPr/>
          <p:nvPr/>
        </p:nvSpPr>
        <p:spPr>
          <a:xfrm>
            <a:off x="1016000" y="2667000"/>
            <a:ext cx="14224000" cy="1143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8" name="Text 5"/>
          <p:cNvSpPr/>
          <p:nvPr/>
        </p:nvSpPr>
        <p:spPr>
          <a:xfrm>
            <a:off x="1397000" y="2857500"/>
            <a:ext cx="13462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i="1" dirty="0">
                <a:solidFill>
                  <a:srgbClr val="2E5A5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"This is not about adding more—it's about connecting what already exists."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016000" y="4318000"/>
            <a:ext cx="381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Focus on: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1016000" y="5334000"/>
            <a:ext cx="4445000" cy="2286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11" name="Text 8"/>
          <p:cNvSpPr/>
          <p:nvPr/>
        </p:nvSpPr>
        <p:spPr>
          <a:xfrm>
            <a:off x="1397000" y="5588000"/>
            <a:ext cx="1016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397000" y="6477000"/>
            <a:ext cx="3683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Sooner contact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5842000" y="5334000"/>
            <a:ext cx="4445000" cy="2286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14" name="Text 11"/>
          <p:cNvSpPr/>
          <p:nvPr/>
        </p:nvSpPr>
        <p:spPr>
          <a:xfrm>
            <a:off x="6223000" y="5588000"/>
            <a:ext cx="1016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223000" y="6477000"/>
            <a:ext cx="3683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Longer connection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10668000" y="5334000"/>
            <a:ext cx="4572000" cy="2286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17" name="Text 14"/>
          <p:cNvSpPr/>
          <p:nvPr/>
        </p:nvSpPr>
        <p:spPr>
          <a:xfrm>
            <a:off x="11049000" y="5588000"/>
            <a:ext cx="1016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11049000" y="6477000"/>
            <a:ext cx="3810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Fewer gaps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hhmfllcinu7ys/mnt/agents/output/marin_aod/images/closing_road.png">    </p:cNvPr>
          <p:cNvPicPr>
            <a:picLocks noChangeAspect="1"/>
          </p:cNvPicPr>
          <p:nvPr/>
        </p:nvPicPr>
        <p:blipFill>
          <a:blip r:embed="rId1"/>
          <a:srcRect l="0" r="0" t="781" b="781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1E2A2D">
                  <a:alpha val="19000"/>
                </a:srgbClr>
              </a:gs>
              <a:gs pos="35000">
                <a:srgbClr val="1E2A2D">
                  <a:alpha val="63000"/>
                </a:srgbClr>
              </a:gs>
              <a:gs pos="100000">
                <a:srgbClr val="1E2A2D">
                  <a:alpha val="91000"/>
                </a:srgbClr>
              </a:gs>
            </a:gsLst>
            <a:lin ang="5400000" scaled="1"/>
          </a:gradFill>
          <a:ln w="12700">
            <a:solidFill>
              <a:srgbClr val="333333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6858000" y="2540000"/>
            <a:ext cx="2540000" cy="50800"/>
          </a:xfrm>
          <a:prstGeom prst="rect">
            <a:avLst/>
          </a:prstGeom>
          <a:solidFill>
            <a:srgbClr val="C9A87C"/>
          </a:solidFill>
          <a:ln/>
        </p:spPr>
      </p:sp>
      <p:sp>
        <p:nvSpPr>
          <p:cNvPr id="5" name="Text 2"/>
          <p:cNvSpPr/>
          <p:nvPr/>
        </p:nvSpPr>
        <p:spPr>
          <a:xfrm>
            <a:off x="1778000" y="3048000"/>
            <a:ext cx="12700000" cy="2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5F3E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"What I've consistently seen is this:</a:t>
            </a:r>
            <a:endParaRPr lang="en-US" sz="1600" dirty="0"/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5F3E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When someone reaches out for help, the system works best when someone reaches back immediately—and stays connected."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6858000" y="5842000"/>
            <a:ext cx="2540000" cy="50800"/>
          </a:xfrm>
          <a:prstGeom prst="rect">
            <a:avLst/>
          </a:prstGeom>
          <a:solidFill>
            <a:srgbClr val="C9A87C"/>
          </a:solidFill>
          <a:ln/>
        </p:spPr>
      </p:sp>
      <p:sp>
        <p:nvSpPr>
          <p:cNvPr id="7" name="Text 4"/>
          <p:cNvSpPr/>
          <p:nvPr/>
        </p:nvSpPr>
        <p:spPr>
          <a:xfrm>
            <a:off x="5588000" y="6350000"/>
            <a:ext cx="5080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9A8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Nichealle Theis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318000" y="6921500"/>
            <a:ext cx="762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MARIN COUNTY AOD BOARD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3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hhmfllcinu7ys/mnt/agents/output/marin_aod/images/6_Free_Touching_Human_Connection_Image.png">    </p:cNvPr>
          <p:cNvPicPr>
            <a:picLocks noChangeAspect="1"/>
          </p:cNvPicPr>
          <p:nvPr/>
        </p:nvPicPr>
        <p:blipFill>
          <a:blip r:embed="rId1"/>
          <a:srcRect l="28205" r="28205" t="0" b="0"/>
          <a:stretch/>
        </p:blipFill>
        <p:spPr>
          <a:xfrm>
            <a:off x="9144000" y="0"/>
            <a:ext cx="7112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0" y="0"/>
            <a:ext cx="7112000" cy="9144000"/>
          </a:xfrm>
          <a:prstGeom prst="rect">
            <a:avLst/>
          </a:prstGeom>
          <a:gradFill rotWithShape="1" flip="none">
            <a:gsLst>
              <a:gs pos="0">
                <a:srgbClr val="F5F3EF"/>
              </a:gs>
              <a:gs pos="30000">
                <a:srgbClr val="F5F3EF">
                  <a:alpha val="0"/>
                </a:srgbClr>
              </a:gs>
              <a:gs pos="100000">
                <a:srgbClr val="F5F3EF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1016000" y="2540000"/>
            <a:ext cx="381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FRAMING STATEMENT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1016000" y="3111500"/>
            <a:ext cx="762000" cy="38100"/>
          </a:xfrm>
          <a:prstGeom prst="rect">
            <a:avLst/>
          </a:prstGeom>
          <a:solidFill>
            <a:srgbClr val="C9A87C"/>
          </a:solidFill>
          <a:ln/>
        </p:spPr>
      </p:sp>
      <p:sp>
        <p:nvSpPr>
          <p:cNvPr id="6" name="Text 3"/>
          <p:cNvSpPr/>
          <p:nvPr/>
        </p:nvSpPr>
        <p:spPr>
          <a:xfrm>
            <a:off x="1016000" y="3556000"/>
            <a:ext cx="7366000" cy="27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800" i="1" dirty="0">
                <a:solidFill>
                  <a:srgbClr val="2E5A5B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"In my experience, outcomes don't change because we add more services. They change when we increase meaningful contact earlier—and keep that connection consistent."</a:t>
            </a:r>
            <a:endParaRPr lang="en-US" sz="2800" dirty="0"/>
          </a:p>
        </p:txBody>
      </p:sp>
      <p:sp>
        <p:nvSpPr>
          <p:cNvPr id="7" name="Shape 4"/>
          <p:cNvSpPr/>
          <p:nvPr/>
        </p:nvSpPr>
        <p:spPr>
          <a:xfrm>
            <a:off x="1016000" y="6604000"/>
            <a:ext cx="762000" cy="38100"/>
          </a:xfrm>
          <a:prstGeom prst="rect">
            <a:avLst/>
          </a:prstGeom>
          <a:solidFill>
            <a:srgbClr val="C9A87C"/>
          </a:solidFill>
          <a:ln/>
        </p:spPr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3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16000" y="762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CURRENT LANDSCAPE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1016000" y="1270000"/>
            <a:ext cx="736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2E5A5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What I Understand Happens Today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1016000" y="2057400"/>
            <a:ext cx="1016000" cy="50800"/>
          </a:xfrm>
          <a:prstGeom prst="rect">
            <a:avLst/>
          </a:prstGeom>
          <a:solidFill>
            <a:srgbClr val="C9A87C"/>
          </a:solidFill>
          <a:ln/>
        </p:spPr>
      </p:sp>
      <p:sp>
        <p:nvSpPr>
          <p:cNvPr id="5" name="Shape 3"/>
          <p:cNvSpPr/>
          <p:nvPr/>
        </p:nvSpPr>
        <p:spPr>
          <a:xfrm>
            <a:off x="987425" y="2667000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114300" y="57150"/>
                </a:moveTo>
                <a:cubicBezTo>
                  <a:pt x="114300" y="25628"/>
                  <a:pt x="139928" y="0"/>
                  <a:pt x="171450" y="0"/>
                </a:cubicBezTo>
                <a:lnTo>
                  <a:pt x="342900" y="0"/>
                </a:lnTo>
                <a:cubicBezTo>
                  <a:pt x="374422" y="0"/>
                  <a:pt x="400050" y="25628"/>
                  <a:pt x="400050" y="57150"/>
                </a:cubicBezTo>
                <a:lnTo>
                  <a:pt x="400050" y="114300"/>
                </a:lnTo>
                <a:lnTo>
                  <a:pt x="457200" y="114300"/>
                </a:lnTo>
                <a:cubicBezTo>
                  <a:pt x="488722" y="114300"/>
                  <a:pt x="514350" y="139928"/>
                  <a:pt x="514350" y="171450"/>
                </a:cubicBezTo>
                <a:lnTo>
                  <a:pt x="514350" y="400050"/>
                </a:lnTo>
                <a:cubicBezTo>
                  <a:pt x="514350" y="431572"/>
                  <a:pt x="488722" y="457200"/>
                  <a:pt x="457200" y="457200"/>
                </a:cubicBezTo>
                <a:lnTo>
                  <a:pt x="57150" y="457200"/>
                </a:lnTo>
                <a:cubicBezTo>
                  <a:pt x="25628" y="457200"/>
                  <a:pt x="0" y="431572"/>
                  <a:pt x="0" y="400050"/>
                </a:cubicBezTo>
                <a:lnTo>
                  <a:pt x="0" y="171450"/>
                </a:lnTo>
                <a:cubicBezTo>
                  <a:pt x="0" y="139928"/>
                  <a:pt x="25628" y="114300"/>
                  <a:pt x="57150" y="114300"/>
                </a:cubicBezTo>
                <a:lnTo>
                  <a:pt x="114300" y="114300"/>
                </a:lnTo>
                <a:lnTo>
                  <a:pt x="114300" y="57150"/>
                </a:lnTo>
                <a:close/>
                <a:moveTo>
                  <a:pt x="242888" y="314325"/>
                </a:moveTo>
                <a:cubicBezTo>
                  <a:pt x="227082" y="314325"/>
                  <a:pt x="214313" y="327094"/>
                  <a:pt x="214313" y="342900"/>
                </a:cubicBezTo>
                <a:lnTo>
                  <a:pt x="214313" y="414338"/>
                </a:lnTo>
                <a:lnTo>
                  <a:pt x="300038" y="414338"/>
                </a:lnTo>
                <a:lnTo>
                  <a:pt x="300038" y="342900"/>
                </a:lnTo>
                <a:cubicBezTo>
                  <a:pt x="300038" y="327094"/>
                  <a:pt x="287268" y="314325"/>
                  <a:pt x="271463" y="314325"/>
                </a:cubicBezTo>
                <a:lnTo>
                  <a:pt x="242888" y="314325"/>
                </a:lnTo>
                <a:close/>
                <a:moveTo>
                  <a:pt x="114300" y="328613"/>
                </a:moveTo>
                <a:lnTo>
                  <a:pt x="114300" y="300038"/>
                </a:lnTo>
                <a:cubicBezTo>
                  <a:pt x="114300" y="292179"/>
                  <a:pt x="107871" y="285750"/>
                  <a:pt x="100013" y="285750"/>
                </a:cubicBezTo>
                <a:lnTo>
                  <a:pt x="71438" y="285750"/>
                </a:lnTo>
                <a:cubicBezTo>
                  <a:pt x="63579" y="285750"/>
                  <a:pt x="57150" y="292179"/>
                  <a:pt x="57150" y="300038"/>
                </a:cubicBezTo>
                <a:lnTo>
                  <a:pt x="57150" y="328613"/>
                </a:lnTo>
                <a:cubicBezTo>
                  <a:pt x="57150" y="336471"/>
                  <a:pt x="63579" y="342900"/>
                  <a:pt x="71438" y="342900"/>
                </a:cubicBezTo>
                <a:lnTo>
                  <a:pt x="100013" y="342900"/>
                </a:lnTo>
                <a:cubicBezTo>
                  <a:pt x="107871" y="342900"/>
                  <a:pt x="114300" y="336471"/>
                  <a:pt x="114300" y="328613"/>
                </a:cubicBezTo>
                <a:close/>
                <a:moveTo>
                  <a:pt x="100013" y="228600"/>
                </a:moveTo>
                <a:cubicBezTo>
                  <a:pt x="107871" y="228600"/>
                  <a:pt x="114300" y="222171"/>
                  <a:pt x="114300" y="214313"/>
                </a:cubicBezTo>
                <a:lnTo>
                  <a:pt x="114300" y="185738"/>
                </a:lnTo>
                <a:cubicBezTo>
                  <a:pt x="114300" y="177879"/>
                  <a:pt x="107871" y="171450"/>
                  <a:pt x="100013" y="171450"/>
                </a:cubicBezTo>
                <a:lnTo>
                  <a:pt x="71438" y="171450"/>
                </a:lnTo>
                <a:cubicBezTo>
                  <a:pt x="63579" y="171450"/>
                  <a:pt x="57150" y="177879"/>
                  <a:pt x="57150" y="185738"/>
                </a:cubicBezTo>
                <a:lnTo>
                  <a:pt x="57150" y="214313"/>
                </a:lnTo>
                <a:cubicBezTo>
                  <a:pt x="57150" y="222171"/>
                  <a:pt x="63579" y="228600"/>
                  <a:pt x="71438" y="228600"/>
                </a:cubicBezTo>
                <a:lnTo>
                  <a:pt x="100013" y="228600"/>
                </a:lnTo>
                <a:close/>
                <a:moveTo>
                  <a:pt x="457200" y="328613"/>
                </a:moveTo>
                <a:lnTo>
                  <a:pt x="457200" y="300038"/>
                </a:lnTo>
                <a:cubicBezTo>
                  <a:pt x="457200" y="292179"/>
                  <a:pt x="450771" y="285750"/>
                  <a:pt x="442913" y="285750"/>
                </a:cubicBezTo>
                <a:lnTo>
                  <a:pt x="414338" y="285750"/>
                </a:lnTo>
                <a:cubicBezTo>
                  <a:pt x="406479" y="285750"/>
                  <a:pt x="400050" y="292179"/>
                  <a:pt x="400050" y="300038"/>
                </a:cubicBezTo>
                <a:lnTo>
                  <a:pt x="400050" y="328613"/>
                </a:lnTo>
                <a:cubicBezTo>
                  <a:pt x="400050" y="336471"/>
                  <a:pt x="406479" y="342900"/>
                  <a:pt x="414338" y="342900"/>
                </a:cubicBezTo>
                <a:lnTo>
                  <a:pt x="442913" y="342900"/>
                </a:lnTo>
                <a:cubicBezTo>
                  <a:pt x="450771" y="342900"/>
                  <a:pt x="457200" y="336471"/>
                  <a:pt x="457200" y="328613"/>
                </a:cubicBezTo>
                <a:close/>
                <a:moveTo>
                  <a:pt x="442913" y="228600"/>
                </a:moveTo>
                <a:cubicBezTo>
                  <a:pt x="450771" y="228600"/>
                  <a:pt x="457200" y="222171"/>
                  <a:pt x="457200" y="214313"/>
                </a:cubicBezTo>
                <a:lnTo>
                  <a:pt x="457200" y="185738"/>
                </a:lnTo>
                <a:cubicBezTo>
                  <a:pt x="457200" y="177879"/>
                  <a:pt x="450771" y="171450"/>
                  <a:pt x="442913" y="171450"/>
                </a:cubicBezTo>
                <a:lnTo>
                  <a:pt x="414338" y="171450"/>
                </a:lnTo>
                <a:cubicBezTo>
                  <a:pt x="406479" y="171450"/>
                  <a:pt x="400050" y="177879"/>
                  <a:pt x="400050" y="185738"/>
                </a:cubicBezTo>
                <a:lnTo>
                  <a:pt x="400050" y="214313"/>
                </a:lnTo>
                <a:cubicBezTo>
                  <a:pt x="400050" y="222171"/>
                  <a:pt x="406479" y="228600"/>
                  <a:pt x="414338" y="228600"/>
                </a:cubicBezTo>
                <a:lnTo>
                  <a:pt x="442913" y="228600"/>
                </a:lnTo>
                <a:close/>
                <a:moveTo>
                  <a:pt x="235744" y="92869"/>
                </a:moveTo>
                <a:lnTo>
                  <a:pt x="235744" y="121444"/>
                </a:lnTo>
                <a:lnTo>
                  <a:pt x="207169" y="121444"/>
                </a:lnTo>
                <a:cubicBezTo>
                  <a:pt x="199311" y="121444"/>
                  <a:pt x="192881" y="127873"/>
                  <a:pt x="192881" y="135731"/>
                </a:cubicBezTo>
                <a:lnTo>
                  <a:pt x="192881" y="150019"/>
                </a:lnTo>
                <a:cubicBezTo>
                  <a:pt x="192881" y="157877"/>
                  <a:pt x="199311" y="164306"/>
                  <a:pt x="207169" y="164306"/>
                </a:cubicBezTo>
                <a:lnTo>
                  <a:pt x="235744" y="164306"/>
                </a:lnTo>
                <a:lnTo>
                  <a:pt x="235744" y="192881"/>
                </a:lnTo>
                <a:cubicBezTo>
                  <a:pt x="235744" y="200739"/>
                  <a:pt x="242173" y="207169"/>
                  <a:pt x="250031" y="207169"/>
                </a:cubicBezTo>
                <a:lnTo>
                  <a:pt x="264319" y="207169"/>
                </a:lnTo>
                <a:cubicBezTo>
                  <a:pt x="272177" y="207169"/>
                  <a:pt x="278606" y="200739"/>
                  <a:pt x="278606" y="192881"/>
                </a:cubicBezTo>
                <a:lnTo>
                  <a:pt x="278606" y="164306"/>
                </a:lnTo>
                <a:lnTo>
                  <a:pt x="307181" y="164306"/>
                </a:lnTo>
                <a:cubicBezTo>
                  <a:pt x="315039" y="164306"/>
                  <a:pt x="321469" y="157877"/>
                  <a:pt x="321469" y="150019"/>
                </a:cubicBezTo>
                <a:lnTo>
                  <a:pt x="321469" y="135731"/>
                </a:lnTo>
                <a:cubicBezTo>
                  <a:pt x="321469" y="127873"/>
                  <a:pt x="315039" y="121444"/>
                  <a:pt x="307181" y="121444"/>
                </a:cubicBezTo>
                <a:lnTo>
                  <a:pt x="278606" y="121444"/>
                </a:lnTo>
                <a:lnTo>
                  <a:pt x="278606" y="92869"/>
                </a:lnTo>
                <a:cubicBezTo>
                  <a:pt x="278606" y="85011"/>
                  <a:pt x="272177" y="78581"/>
                  <a:pt x="264319" y="78581"/>
                </a:cubicBezTo>
                <a:lnTo>
                  <a:pt x="250031" y="78581"/>
                </a:lnTo>
                <a:cubicBezTo>
                  <a:pt x="242173" y="78581"/>
                  <a:pt x="235744" y="85011"/>
                  <a:pt x="235744" y="92869"/>
                </a:cubicBezTo>
                <a:close/>
              </a:path>
            </a:pathLst>
          </a:custGeom>
          <a:solidFill>
            <a:srgbClr val="2E5A5B"/>
          </a:solidFill>
          <a:ln/>
        </p:spPr>
      </p:sp>
      <p:sp>
        <p:nvSpPr>
          <p:cNvPr id="6" name="Text 4"/>
          <p:cNvSpPr/>
          <p:nvPr/>
        </p:nvSpPr>
        <p:spPr>
          <a:xfrm>
            <a:off x="1778000" y="2540000"/>
            <a:ext cx="7112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Multiple strong entry points across all systems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1044575" y="3683000"/>
            <a:ext cx="400050" cy="457200"/>
          </a:xfrm>
          <a:custGeom>
            <a:avLst/>
            <a:gdLst/>
            <a:ahLst/>
            <a:cxnLst/>
            <a:rect l="l" t="t" r="r" b="b"/>
            <a:pathLst>
              <a:path w="400050" h="457200">
                <a:moveTo>
                  <a:pt x="200025" y="7144"/>
                </a:moveTo>
                <a:cubicBezTo>
                  <a:pt x="140884" y="7144"/>
                  <a:pt x="92869" y="55159"/>
                  <a:pt x="92869" y="114300"/>
                </a:cubicBezTo>
                <a:cubicBezTo>
                  <a:pt x="92869" y="173441"/>
                  <a:pt x="140884" y="221456"/>
                  <a:pt x="200025" y="221456"/>
                </a:cubicBezTo>
                <a:cubicBezTo>
                  <a:pt x="259166" y="221456"/>
                  <a:pt x="307181" y="173441"/>
                  <a:pt x="307181" y="114300"/>
                </a:cubicBezTo>
                <a:cubicBezTo>
                  <a:pt x="307181" y="55159"/>
                  <a:pt x="259166" y="7144"/>
                  <a:pt x="200025" y="7144"/>
                </a:cubicBezTo>
                <a:close/>
                <a:moveTo>
                  <a:pt x="253603" y="286464"/>
                </a:moveTo>
                <a:cubicBezTo>
                  <a:pt x="248781" y="286018"/>
                  <a:pt x="243780" y="285750"/>
                  <a:pt x="238780" y="285750"/>
                </a:cubicBezTo>
                <a:lnTo>
                  <a:pt x="161181" y="285750"/>
                </a:lnTo>
                <a:cubicBezTo>
                  <a:pt x="156180" y="285750"/>
                  <a:pt x="151269" y="286018"/>
                  <a:pt x="146358" y="286464"/>
                </a:cubicBezTo>
                <a:lnTo>
                  <a:pt x="146358" y="346740"/>
                </a:lnTo>
                <a:cubicBezTo>
                  <a:pt x="161092" y="353526"/>
                  <a:pt x="171361" y="368439"/>
                  <a:pt x="171361" y="385673"/>
                </a:cubicBezTo>
                <a:cubicBezTo>
                  <a:pt x="171361" y="409337"/>
                  <a:pt x="152162" y="428536"/>
                  <a:pt x="128498" y="428536"/>
                </a:cubicBezTo>
                <a:cubicBezTo>
                  <a:pt x="104835" y="428536"/>
                  <a:pt x="85636" y="409337"/>
                  <a:pt x="85636" y="385673"/>
                </a:cubicBezTo>
                <a:cubicBezTo>
                  <a:pt x="85636" y="368350"/>
                  <a:pt x="95905" y="353437"/>
                  <a:pt x="110639" y="346740"/>
                </a:cubicBezTo>
                <a:lnTo>
                  <a:pt x="110639" y="294590"/>
                </a:lnTo>
                <a:cubicBezTo>
                  <a:pt x="54471" y="315218"/>
                  <a:pt x="14288" y="369332"/>
                  <a:pt x="14288" y="432733"/>
                </a:cubicBezTo>
                <a:cubicBezTo>
                  <a:pt x="14288" y="446216"/>
                  <a:pt x="25271" y="457200"/>
                  <a:pt x="38755" y="457200"/>
                </a:cubicBezTo>
                <a:lnTo>
                  <a:pt x="361206" y="457200"/>
                </a:lnTo>
                <a:cubicBezTo>
                  <a:pt x="374690" y="457200"/>
                  <a:pt x="385673" y="446216"/>
                  <a:pt x="385673" y="432733"/>
                </a:cubicBezTo>
                <a:cubicBezTo>
                  <a:pt x="385673" y="369332"/>
                  <a:pt x="345490" y="315307"/>
                  <a:pt x="289233" y="294680"/>
                </a:cubicBezTo>
                <a:lnTo>
                  <a:pt x="289233" y="328077"/>
                </a:lnTo>
                <a:cubicBezTo>
                  <a:pt x="310039" y="335399"/>
                  <a:pt x="324951" y="355312"/>
                  <a:pt x="324951" y="378619"/>
                </a:cubicBezTo>
                <a:lnTo>
                  <a:pt x="324951" y="407194"/>
                </a:lnTo>
                <a:cubicBezTo>
                  <a:pt x="324951" y="417016"/>
                  <a:pt x="316915" y="425053"/>
                  <a:pt x="307092" y="425053"/>
                </a:cubicBezTo>
                <a:cubicBezTo>
                  <a:pt x="297269" y="425053"/>
                  <a:pt x="289233" y="417016"/>
                  <a:pt x="289233" y="407194"/>
                </a:cubicBezTo>
                <a:lnTo>
                  <a:pt x="289233" y="378619"/>
                </a:lnTo>
                <a:cubicBezTo>
                  <a:pt x="289233" y="368796"/>
                  <a:pt x="281196" y="360759"/>
                  <a:pt x="271373" y="360759"/>
                </a:cubicBezTo>
                <a:cubicBezTo>
                  <a:pt x="261551" y="360759"/>
                  <a:pt x="253514" y="368796"/>
                  <a:pt x="253514" y="378619"/>
                </a:cubicBezTo>
                <a:lnTo>
                  <a:pt x="253514" y="407194"/>
                </a:lnTo>
                <a:cubicBezTo>
                  <a:pt x="253514" y="417016"/>
                  <a:pt x="245477" y="425053"/>
                  <a:pt x="235654" y="425053"/>
                </a:cubicBezTo>
                <a:cubicBezTo>
                  <a:pt x="225832" y="425053"/>
                  <a:pt x="217795" y="417016"/>
                  <a:pt x="217795" y="407194"/>
                </a:cubicBezTo>
                <a:lnTo>
                  <a:pt x="217795" y="378619"/>
                </a:lnTo>
                <a:cubicBezTo>
                  <a:pt x="217795" y="355312"/>
                  <a:pt x="232708" y="335488"/>
                  <a:pt x="253514" y="328077"/>
                </a:cubicBezTo>
                <a:lnTo>
                  <a:pt x="253514" y="286464"/>
                </a:lnTo>
                <a:close/>
              </a:path>
            </a:pathLst>
          </a:custGeom>
          <a:solidFill>
            <a:srgbClr val="2E5A5B"/>
          </a:solidFill>
          <a:ln/>
        </p:spPr>
      </p:sp>
      <p:sp>
        <p:nvSpPr>
          <p:cNvPr id="8" name="Text 6"/>
          <p:cNvSpPr/>
          <p:nvPr/>
        </p:nvSpPr>
        <p:spPr>
          <a:xfrm>
            <a:off x="1778000" y="3619500"/>
            <a:ext cx="6858000" cy="698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Skilled teams working within each system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1016000" y="4699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48806" y="134481"/>
                </a:moveTo>
                <a:lnTo>
                  <a:pt x="363081" y="220206"/>
                </a:lnTo>
                <a:cubicBezTo>
                  <a:pt x="351919" y="231368"/>
                  <a:pt x="333792" y="231368"/>
                  <a:pt x="322630" y="220206"/>
                </a:cubicBezTo>
                <a:cubicBezTo>
                  <a:pt x="311468" y="209044"/>
                  <a:pt x="311468" y="190917"/>
                  <a:pt x="322630" y="179755"/>
                </a:cubicBezTo>
                <a:lnTo>
                  <a:pt x="359599" y="142875"/>
                </a:lnTo>
                <a:lnTo>
                  <a:pt x="28575" y="142875"/>
                </a:lnTo>
                <a:cubicBezTo>
                  <a:pt x="12769" y="142875"/>
                  <a:pt x="0" y="130106"/>
                  <a:pt x="0" y="114300"/>
                </a:cubicBezTo>
                <a:cubicBezTo>
                  <a:pt x="0" y="98494"/>
                  <a:pt x="12769" y="85725"/>
                  <a:pt x="28575" y="85725"/>
                </a:cubicBezTo>
                <a:lnTo>
                  <a:pt x="359599" y="85725"/>
                </a:lnTo>
                <a:lnTo>
                  <a:pt x="322630" y="48756"/>
                </a:lnTo>
                <a:cubicBezTo>
                  <a:pt x="311468" y="37594"/>
                  <a:pt x="311468" y="19467"/>
                  <a:pt x="322630" y="8305"/>
                </a:cubicBezTo>
                <a:cubicBezTo>
                  <a:pt x="333792" y="-2857"/>
                  <a:pt x="351919" y="-2857"/>
                  <a:pt x="363081" y="8305"/>
                </a:cubicBezTo>
                <a:lnTo>
                  <a:pt x="448806" y="94030"/>
                </a:lnTo>
                <a:cubicBezTo>
                  <a:pt x="459968" y="105192"/>
                  <a:pt x="459968" y="123319"/>
                  <a:pt x="448806" y="134481"/>
                </a:cubicBezTo>
                <a:close/>
                <a:moveTo>
                  <a:pt x="94030" y="448806"/>
                </a:moveTo>
                <a:lnTo>
                  <a:pt x="8305" y="363081"/>
                </a:lnTo>
                <a:cubicBezTo>
                  <a:pt x="-2857" y="351919"/>
                  <a:pt x="-2857" y="333792"/>
                  <a:pt x="8305" y="322630"/>
                </a:cubicBezTo>
                <a:lnTo>
                  <a:pt x="94030" y="236905"/>
                </a:lnTo>
                <a:cubicBezTo>
                  <a:pt x="105192" y="225743"/>
                  <a:pt x="123319" y="225743"/>
                  <a:pt x="134481" y="236905"/>
                </a:cubicBezTo>
                <a:cubicBezTo>
                  <a:pt x="145643" y="248067"/>
                  <a:pt x="145643" y="266194"/>
                  <a:pt x="134481" y="277356"/>
                </a:cubicBezTo>
                <a:lnTo>
                  <a:pt x="97601" y="314325"/>
                </a:lnTo>
                <a:lnTo>
                  <a:pt x="428625" y="314325"/>
                </a:lnTo>
                <a:cubicBezTo>
                  <a:pt x="444431" y="314325"/>
                  <a:pt x="457200" y="327094"/>
                  <a:pt x="457200" y="342900"/>
                </a:cubicBezTo>
                <a:cubicBezTo>
                  <a:pt x="457200" y="358706"/>
                  <a:pt x="444431" y="371475"/>
                  <a:pt x="428625" y="371475"/>
                </a:cubicBezTo>
                <a:lnTo>
                  <a:pt x="97601" y="371475"/>
                </a:lnTo>
                <a:lnTo>
                  <a:pt x="134570" y="408444"/>
                </a:lnTo>
                <a:cubicBezTo>
                  <a:pt x="145733" y="419606"/>
                  <a:pt x="145733" y="437733"/>
                  <a:pt x="134570" y="448895"/>
                </a:cubicBezTo>
                <a:cubicBezTo>
                  <a:pt x="123408" y="460058"/>
                  <a:pt x="105281" y="460058"/>
                  <a:pt x="94119" y="448895"/>
                </a:cubicBezTo>
                <a:close/>
              </a:path>
            </a:pathLst>
          </a:custGeom>
          <a:solidFill>
            <a:srgbClr val="2E5A5B"/>
          </a:solidFill>
          <a:ln/>
        </p:spPr>
      </p:sp>
      <p:sp>
        <p:nvSpPr>
          <p:cNvPr id="10" name="Text 8"/>
          <p:cNvSpPr/>
          <p:nvPr/>
        </p:nvSpPr>
        <p:spPr>
          <a:xfrm>
            <a:off x="1778000" y="4635500"/>
            <a:ext cx="6858000" cy="698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Structured referral pathways between services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1016000" y="6096000"/>
            <a:ext cx="762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6B7B8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Tone: respectful, observational, grounded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3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16000" y="762000"/>
            <a:ext cx="635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 DIFFERENT APPROACH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1016000" y="1270000"/>
            <a:ext cx="736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2E5A5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What I've Seen Work More Effectively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1016000" y="2057400"/>
            <a:ext cx="1016000" cy="50800"/>
          </a:xfrm>
          <a:prstGeom prst="rect">
            <a:avLst/>
          </a:prstGeom>
          <a:solidFill>
            <a:srgbClr val="C9A87C"/>
          </a:solidFill>
          <a:ln/>
        </p:spPr>
      </p:sp>
      <p:sp>
        <p:nvSpPr>
          <p:cNvPr id="5" name="Shape 3"/>
          <p:cNvSpPr/>
          <p:nvPr/>
        </p:nvSpPr>
        <p:spPr>
          <a:xfrm>
            <a:off x="987425" y="2667000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249674" y="27682"/>
                </a:moveTo>
                <a:cubicBezTo>
                  <a:pt x="237083" y="10269"/>
                  <a:pt x="216902" y="0"/>
                  <a:pt x="195471" y="0"/>
                </a:cubicBezTo>
                <a:cubicBezTo>
                  <a:pt x="158502" y="0"/>
                  <a:pt x="128588" y="29914"/>
                  <a:pt x="128588" y="66883"/>
                </a:cubicBezTo>
                <a:lnTo>
                  <a:pt x="128588" y="69026"/>
                </a:lnTo>
                <a:cubicBezTo>
                  <a:pt x="128588" y="126534"/>
                  <a:pt x="201811" y="188149"/>
                  <a:pt x="237708" y="214848"/>
                </a:cubicBezTo>
                <a:cubicBezTo>
                  <a:pt x="249317" y="223510"/>
                  <a:pt x="264944" y="223510"/>
                  <a:pt x="276552" y="214848"/>
                </a:cubicBezTo>
                <a:cubicBezTo>
                  <a:pt x="312450" y="188059"/>
                  <a:pt x="385673" y="126534"/>
                  <a:pt x="385673" y="69026"/>
                </a:cubicBezTo>
                <a:lnTo>
                  <a:pt x="385673" y="66883"/>
                </a:lnTo>
                <a:cubicBezTo>
                  <a:pt x="385673" y="29914"/>
                  <a:pt x="355759" y="0"/>
                  <a:pt x="318790" y="0"/>
                </a:cubicBezTo>
                <a:cubicBezTo>
                  <a:pt x="297359" y="0"/>
                  <a:pt x="277178" y="10269"/>
                  <a:pt x="264587" y="27682"/>
                </a:cubicBezTo>
                <a:lnTo>
                  <a:pt x="257175" y="38130"/>
                </a:lnTo>
                <a:lnTo>
                  <a:pt x="249674" y="27682"/>
                </a:lnTo>
                <a:close/>
                <a:moveTo>
                  <a:pt x="97601" y="304949"/>
                </a:moveTo>
                <a:lnTo>
                  <a:pt x="59561" y="342900"/>
                </a:lnTo>
                <a:lnTo>
                  <a:pt x="28575" y="342900"/>
                </a:lnTo>
                <a:cubicBezTo>
                  <a:pt x="12769" y="342900"/>
                  <a:pt x="0" y="355669"/>
                  <a:pt x="0" y="371475"/>
                </a:cubicBezTo>
                <a:lnTo>
                  <a:pt x="0" y="428625"/>
                </a:lnTo>
                <a:cubicBezTo>
                  <a:pt x="0" y="444431"/>
                  <a:pt x="12769" y="457200"/>
                  <a:pt x="28575" y="457200"/>
                </a:cubicBezTo>
                <a:lnTo>
                  <a:pt x="314771" y="457200"/>
                </a:lnTo>
                <a:cubicBezTo>
                  <a:pt x="340668" y="457200"/>
                  <a:pt x="365939" y="448895"/>
                  <a:pt x="386834" y="433536"/>
                </a:cubicBezTo>
                <a:lnTo>
                  <a:pt x="499884" y="350222"/>
                </a:lnTo>
                <a:cubicBezTo>
                  <a:pt x="515779" y="338524"/>
                  <a:pt x="519172" y="316200"/>
                  <a:pt x="507474" y="300305"/>
                </a:cubicBezTo>
                <a:cubicBezTo>
                  <a:pt x="495776" y="284411"/>
                  <a:pt x="473452" y="281017"/>
                  <a:pt x="457557" y="292715"/>
                </a:cubicBezTo>
                <a:lnTo>
                  <a:pt x="350580" y="371475"/>
                </a:lnTo>
                <a:lnTo>
                  <a:pt x="250031" y="371475"/>
                </a:lnTo>
                <a:cubicBezTo>
                  <a:pt x="238155" y="371475"/>
                  <a:pt x="228600" y="361920"/>
                  <a:pt x="228600" y="350044"/>
                </a:cubicBezTo>
                <a:cubicBezTo>
                  <a:pt x="228600" y="338167"/>
                  <a:pt x="238155" y="328613"/>
                  <a:pt x="250031" y="328613"/>
                </a:cubicBezTo>
                <a:lnTo>
                  <a:pt x="314325" y="328613"/>
                </a:lnTo>
                <a:cubicBezTo>
                  <a:pt x="330131" y="328613"/>
                  <a:pt x="342900" y="315843"/>
                  <a:pt x="342900" y="300038"/>
                </a:cubicBezTo>
                <a:cubicBezTo>
                  <a:pt x="342900" y="284232"/>
                  <a:pt x="330131" y="271463"/>
                  <a:pt x="314325" y="271463"/>
                </a:cubicBezTo>
                <a:lnTo>
                  <a:pt x="178415" y="271463"/>
                </a:lnTo>
                <a:cubicBezTo>
                  <a:pt x="148144" y="271463"/>
                  <a:pt x="119033" y="283518"/>
                  <a:pt x="97601" y="304949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6" name="Text 4"/>
          <p:cNvSpPr/>
          <p:nvPr/>
        </p:nvSpPr>
        <p:spPr>
          <a:xfrm>
            <a:off x="1778000" y="2603500"/>
            <a:ext cx="6858000" cy="698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Immediate human engagement at first point of contact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1016000" y="3683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cubicBezTo>
                  <a:pt x="354768" y="457200"/>
                  <a:pt x="457200" y="354768"/>
                  <a:pt x="457200" y="228600"/>
                </a:cubicBezTo>
                <a:cubicBezTo>
                  <a:pt x="457200" y="102432"/>
                  <a:pt x="354768" y="0"/>
                  <a:pt x="228600" y="0"/>
                </a:cubicBezTo>
                <a:cubicBezTo>
                  <a:pt x="102432" y="0"/>
                  <a:pt x="0" y="102432"/>
                  <a:pt x="0" y="228600"/>
                </a:cubicBezTo>
                <a:cubicBezTo>
                  <a:pt x="0" y="354768"/>
                  <a:pt x="102432" y="457200"/>
                  <a:pt x="228600" y="457200"/>
                </a:cubicBezTo>
                <a:close/>
                <a:moveTo>
                  <a:pt x="273874" y="290304"/>
                </a:moveTo>
                <a:lnTo>
                  <a:pt x="145018" y="339864"/>
                </a:lnTo>
                <a:cubicBezTo>
                  <a:pt x="127695" y="346561"/>
                  <a:pt x="110639" y="329505"/>
                  <a:pt x="117336" y="312182"/>
                </a:cubicBezTo>
                <a:lnTo>
                  <a:pt x="166896" y="183326"/>
                </a:lnTo>
                <a:cubicBezTo>
                  <a:pt x="169843" y="175736"/>
                  <a:pt x="175736" y="169843"/>
                  <a:pt x="183326" y="166896"/>
                </a:cubicBezTo>
                <a:lnTo>
                  <a:pt x="312182" y="117336"/>
                </a:lnTo>
                <a:cubicBezTo>
                  <a:pt x="329505" y="110639"/>
                  <a:pt x="346561" y="127695"/>
                  <a:pt x="339864" y="145018"/>
                </a:cubicBezTo>
                <a:lnTo>
                  <a:pt x="290304" y="273874"/>
                </a:lnTo>
                <a:cubicBezTo>
                  <a:pt x="287447" y="281464"/>
                  <a:pt x="281464" y="287357"/>
                  <a:pt x="273874" y="290304"/>
                </a:cubicBezTo>
                <a:close/>
                <a:moveTo>
                  <a:pt x="257175" y="228600"/>
                </a:moveTo>
                <a:cubicBezTo>
                  <a:pt x="257175" y="212829"/>
                  <a:pt x="244371" y="200025"/>
                  <a:pt x="228600" y="200025"/>
                </a:cubicBezTo>
                <a:cubicBezTo>
                  <a:pt x="212829" y="200025"/>
                  <a:pt x="200025" y="212829"/>
                  <a:pt x="200025" y="228600"/>
                </a:cubicBezTo>
                <a:cubicBezTo>
                  <a:pt x="200025" y="244371"/>
                  <a:pt x="212829" y="257175"/>
                  <a:pt x="228600" y="257175"/>
                </a:cubicBezTo>
                <a:cubicBezTo>
                  <a:pt x="244371" y="257175"/>
                  <a:pt x="257175" y="244371"/>
                  <a:pt x="257175" y="228600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8" name="Text 6"/>
          <p:cNvSpPr/>
          <p:nvPr/>
        </p:nvSpPr>
        <p:spPr>
          <a:xfrm>
            <a:off x="1778000" y="3619500"/>
            <a:ext cx="6858000" cy="698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Real-time navigation (not delayed referral)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987425" y="4699000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374600" y="85725"/>
                </a:moveTo>
                <a:cubicBezTo>
                  <a:pt x="359777" y="85725"/>
                  <a:pt x="345400" y="89743"/>
                  <a:pt x="332809" y="97066"/>
                </a:cubicBezTo>
                <a:cubicBezTo>
                  <a:pt x="318701" y="82778"/>
                  <a:pt x="302270" y="70812"/>
                  <a:pt x="284143" y="61793"/>
                </a:cubicBezTo>
                <a:cubicBezTo>
                  <a:pt x="309324" y="40362"/>
                  <a:pt x="341382" y="28575"/>
                  <a:pt x="374600" y="28575"/>
                </a:cubicBezTo>
                <a:cubicBezTo>
                  <a:pt x="451753" y="28575"/>
                  <a:pt x="514350" y="91083"/>
                  <a:pt x="514350" y="168325"/>
                </a:cubicBezTo>
                <a:cubicBezTo>
                  <a:pt x="514350" y="205383"/>
                  <a:pt x="499616" y="240923"/>
                  <a:pt x="473452" y="267087"/>
                </a:cubicBezTo>
                <a:lnTo>
                  <a:pt x="409962" y="330577"/>
                </a:lnTo>
                <a:cubicBezTo>
                  <a:pt x="383798" y="356741"/>
                  <a:pt x="348258" y="371475"/>
                  <a:pt x="311200" y="371475"/>
                </a:cubicBezTo>
                <a:cubicBezTo>
                  <a:pt x="234047" y="371475"/>
                  <a:pt x="171450" y="308967"/>
                  <a:pt x="171450" y="231725"/>
                </a:cubicBezTo>
                <a:cubicBezTo>
                  <a:pt x="171450" y="230386"/>
                  <a:pt x="171450" y="229046"/>
                  <a:pt x="171539" y="227707"/>
                </a:cubicBezTo>
                <a:cubicBezTo>
                  <a:pt x="171986" y="211901"/>
                  <a:pt x="185112" y="199489"/>
                  <a:pt x="200918" y="199936"/>
                </a:cubicBezTo>
                <a:cubicBezTo>
                  <a:pt x="216724" y="200382"/>
                  <a:pt x="229136" y="213509"/>
                  <a:pt x="228689" y="229314"/>
                </a:cubicBezTo>
                <a:cubicBezTo>
                  <a:pt x="228689" y="230118"/>
                  <a:pt x="228689" y="230922"/>
                  <a:pt x="228689" y="231636"/>
                </a:cubicBezTo>
                <a:cubicBezTo>
                  <a:pt x="228689" y="277267"/>
                  <a:pt x="265658" y="314236"/>
                  <a:pt x="311289" y="314236"/>
                </a:cubicBezTo>
                <a:cubicBezTo>
                  <a:pt x="333167" y="314236"/>
                  <a:pt x="354151" y="305574"/>
                  <a:pt x="369689" y="290036"/>
                </a:cubicBezTo>
                <a:lnTo>
                  <a:pt x="433179" y="226546"/>
                </a:lnTo>
                <a:cubicBezTo>
                  <a:pt x="448628" y="211098"/>
                  <a:pt x="457379" y="190024"/>
                  <a:pt x="457379" y="168146"/>
                </a:cubicBezTo>
                <a:cubicBezTo>
                  <a:pt x="457379" y="122515"/>
                  <a:pt x="420410" y="85546"/>
                  <a:pt x="374779" y="85546"/>
                </a:cubicBezTo>
                <a:close/>
                <a:moveTo>
                  <a:pt x="245745" y="154751"/>
                </a:moveTo>
                <a:cubicBezTo>
                  <a:pt x="244048" y="154037"/>
                  <a:pt x="242352" y="153055"/>
                  <a:pt x="240834" y="151983"/>
                </a:cubicBezTo>
                <a:cubicBezTo>
                  <a:pt x="229582" y="146179"/>
                  <a:pt x="216724" y="142875"/>
                  <a:pt x="203240" y="142875"/>
                </a:cubicBezTo>
                <a:cubicBezTo>
                  <a:pt x="181362" y="142875"/>
                  <a:pt x="160377" y="151537"/>
                  <a:pt x="144840" y="167074"/>
                </a:cubicBezTo>
                <a:lnTo>
                  <a:pt x="81349" y="230565"/>
                </a:lnTo>
                <a:cubicBezTo>
                  <a:pt x="65901" y="246013"/>
                  <a:pt x="57150" y="267087"/>
                  <a:pt x="57150" y="288965"/>
                </a:cubicBezTo>
                <a:cubicBezTo>
                  <a:pt x="57150" y="334595"/>
                  <a:pt x="94119" y="371564"/>
                  <a:pt x="139750" y="371564"/>
                </a:cubicBezTo>
                <a:cubicBezTo>
                  <a:pt x="154484" y="371564"/>
                  <a:pt x="168860" y="367635"/>
                  <a:pt x="181451" y="360313"/>
                </a:cubicBezTo>
                <a:cubicBezTo>
                  <a:pt x="195560" y="374600"/>
                  <a:pt x="211991" y="386566"/>
                  <a:pt x="230207" y="395585"/>
                </a:cubicBezTo>
                <a:cubicBezTo>
                  <a:pt x="205026" y="416927"/>
                  <a:pt x="173057" y="428804"/>
                  <a:pt x="139750" y="428804"/>
                </a:cubicBezTo>
                <a:cubicBezTo>
                  <a:pt x="62597" y="428804"/>
                  <a:pt x="0" y="366296"/>
                  <a:pt x="0" y="289054"/>
                </a:cubicBezTo>
                <a:cubicBezTo>
                  <a:pt x="0" y="251996"/>
                  <a:pt x="14734" y="216456"/>
                  <a:pt x="40898" y="190292"/>
                </a:cubicBezTo>
                <a:lnTo>
                  <a:pt x="104388" y="126802"/>
                </a:lnTo>
                <a:cubicBezTo>
                  <a:pt x="130552" y="100638"/>
                  <a:pt x="166092" y="85904"/>
                  <a:pt x="203150" y="85904"/>
                </a:cubicBezTo>
                <a:cubicBezTo>
                  <a:pt x="280481" y="85904"/>
                  <a:pt x="342900" y="148947"/>
                  <a:pt x="342900" y="226010"/>
                </a:cubicBezTo>
                <a:cubicBezTo>
                  <a:pt x="342900" y="227171"/>
                  <a:pt x="342900" y="228332"/>
                  <a:pt x="342900" y="229493"/>
                </a:cubicBezTo>
                <a:cubicBezTo>
                  <a:pt x="342543" y="245299"/>
                  <a:pt x="329416" y="257711"/>
                  <a:pt x="313611" y="257354"/>
                </a:cubicBezTo>
                <a:cubicBezTo>
                  <a:pt x="297805" y="256996"/>
                  <a:pt x="285393" y="243870"/>
                  <a:pt x="285750" y="228064"/>
                </a:cubicBezTo>
                <a:cubicBezTo>
                  <a:pt x="285750" y="227350"/>
                  <a:pt x="285750" y="226725"/>
                  <a:pt x="285750" y="226010"/>
                </a:cubicBezTo>
                <a:cubicBezTo>
                  <a:pt x="285750" y="195917"/>
                  <a:pt x="269677" y="169485"/>
                  <a:pt x="245745" y="154930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0" name="Text 8"/>
          <p:cNvSpPr/>
          <p:nvPr/>
        </p:nvSpPr>
        <p:spPr>
          <a:xfrm>
            <a:off x="1778000" y="4635500"/>
            <a:ext cx="6858000" cy="698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Continuity of contact across systems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1016000" y="5842000"/>
            <a:ext cx="7366000" cy="1524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12" name="Text 10"/>
          <p:cNvSpPr/>
          <p:nvPr/>
        </p:nvSpPr>
        <p:spPr>
          <a:xfrm>
            <a:off x="1397000" y="5969000"/>
            <a:ext cx="6731000" cy="12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i="1" dirty="0">
                <a:solidFill>
                  <a:srgbClr val="2E5A5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"The biggest difference is not what services exist—but how quickly and consistently someone is connected to them."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3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hhmfllcinu7ys/mnt/agents/output/marin_aod/images/7_Road_To_Success_Sunrise_Inspiring.png">    </p:cNvPr>
          <p:cNvPicPr>
            <a:picLocks noChangeAspect="1"/>
          </p:cNvPicPr>
          <p:nvPr/>
        </p:nvPicPr>
        <p:blipFill>
          <a:blip r:embed="rId1"/>
          <a:srcRect l="28757" r="28757" t="0" b="0"/>
          <a:stretch/>
        </p:blipFill>
        <p:spPr>
          <a:xfrm>
            <a:off x="9144000" y="0"/>
            <a:ext cx="7112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0" y="0"/>
            <a:ext cx="7112000" cy="9144000"/>
          </a:xfrm>
          <a:prstGeom prst="rect">
            <a:avLst/>
          </a:prstGeom>
          <a:gradFill rotWithShape="1" flip="none">
            <a:gsLst>
              <a:gs pos="0">
                <a:srgbClr val="F5F3EF"/>
              </a:gs>
              <a:gs pos="25000">
                <a:srgbClr val="F5F3EF">
                  <a:alpha val="0"/>
                </a:srgbClr>
              </a:gs>
              <a:gs pos="100000">
                <a:srgbClr val="F5F3EF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1016000" y="762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CORE CONCEPT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016000" y="1270000"/>
            <a:ext cx="736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2E5A5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Power of Early Contact</a:t>
            </a:r>
            <a:endParaRPr lang="en-US" sz="3200" dirty="0"/>
          </a:p>
        </p:txBody>
      </p:sp>
      <p:sp>
        <p:nvSpPr>
          <p:cNvPr id="6" name="Shape 3"/>
          <p:cNvSpPr/>
          <p:nvPr/>
        </p:nvSpPr>
        <p:spPr>
          <a:xfrm>
            <a:off x="1016000" y="2057400"/>
            <a:ext cx="1016000" cy="50800"/>
          </a:xfrm>
          <a:prstGeom prst="rect">
            <a:avLst/>
          </a:prstGeom>
          <a:solidFill>
            <a:srgbClr val="C9A87C"/>
          </a:solidFill>
          <a:ln/>
        </p:spPr>
      </p:sp>
      <p:sp>
        <p:nvSpPr>
          <p:cNvPr id="7" name="Text 4"/>
          <p:cNvSpPr/>
          <p:nvPr/>
        </p:nvSpPr>
        <p:spPr>
          <a:xfrm>
            <a:off x="1016000" y="2413000"/>
            <a:ext cx="635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Earlier contact leads to: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1016000" y="3238500"/>
            <a:ext cx="3175000" cy="1143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9" name="Shape 6"/>
          <p:cNvSpPr/>
          <p:nvPr/>
        </p:nvSpPr>
        <p:spPr>
          <a:xfrm>
            <a:off x="1270000" y="35814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50800" y="50800"/>
                </a:moveTo>
                <a:cubicBezTo>
                  <a:pt x="50800" y="36751"/>
                  <a:pt x="39449" y="25400"/>
                  <a:pt x="25400" y="25400"/>
                </a:cubicBezTo>
                <a:cubicBezTo>
                  <a:pt x="11351" y="25400"/>
                  <a:pt x="0" y="36751"/>
                  <a:pt x="0" y="50800"/>
                </a:cubicBezTo>
                <a:lnTo>
                  <a:pt x="0" y="317500"/>
                </a:lnTo>
                <a:cubicBezTo>
                  <a:pt x="0" y="352584"/>
                  <a:pt x="28416" y="381000"/>
                  <a:pt x="63500" y="381000"/>
                </a:cubicBezTo>
                <a:lnTo>
                  <a:pt x="381000" y="381000"/>
                </a:lnTo>
                <a:cubicBezTo>
                  <a:pt x="395049" y="381000"/>
                  <a:pt x="406400" y="369649"/>
                  <a:pt x="406400" y="355600"/>
                </a:cubicBezTo>
                <a:cubicBezTo>
                  <a:pt x="406400" y="341551"/>
                  <a:pt x="395049" y="330200"/>
                  <a:pt x="381000" y="330200"/>
                </a:cubicBezTo>
                <a:lnTo>
                  <a:pt x="63500" y="330200"/>
                </a:lnTo>
                <a:cubicBezTo>
                  <a:pt x="56515" y="330200"/>
                  <a:pt x="50800" y="324485"/>
                  <a:pt x="50800" y="317500"/>
                </a:cubicBezTo>
                <a:lnTo>
                  <a:pt x="50800" y="50800"/>
                </a:lnTo>
                <a:close/>
                <a:moveTo>
                  <a:pt x="373539" y="119539"/>
                </a:moveTo>
                <a:cubicBezTo>
                  <a:pt x="383461" y="109617"/>
                  <a:pt x="383461" y="93504"/>
                  <a:pt x="373539" y="83582"/>
                </a:cubicBezTo>
                <a:cubicBezTo>
                  <a:pt x="363617" y="73660"/>
                  <a:pt x="347504" y="73660"/>
                  <a:pt x="337582" y="83582"/>
                </a:cubicBezTo>
                <a:lnTo>
                  <a:pt x="254000" y="167243"/>
                </a:lnTo>
                <a:lnTo>
                  <a:pt x="208439" y="121761"/>
                </a:lnTo>
                <a:cubicBezTo>
                  <a:pt x="198517" y="111839"/>
                  <a:pt x="182404" y="111839"/>
                  <a:pt x="172482" y="121761"/>
                </a:cubicBezTo>
                <a:lnTo>
                  <a:pt x="96282" y="197961"/>
                </a:lnTo>
                <a:cubicBezTo>
                  <a:pt x="86360" y="207883"/>
                  <a:pt x="86360" y="223996"/>
                  <a:pt x="96282" y="233918"/>
                </a:cubicBezTo>
                <a:cubicBezTo>
                  <a:pt x="106204" y="243840"/>
                  <a:pt x="122317" y="243840"/>
                  <a:pt x="132239" y="233918"/>
                </a:cubicBezTo>
                <a:lnTo>
                  <a:pt x="190500" y="175657"/>
                </a:lnTo>
                <a:lnTo>
                  <a:pt x="236061" y="221218"/>
                </a:lnTo>
                <a:cubicBezTo>
                  <a:pt x="245983" y="231140"/>
                  <a:pt x="262096" y="231140"/>
                  <a:pt x="272018" y="221218"/>
                </a:cubicBezTo>
                <a:lnTo>
                  <a:pt x="373618" y="119618"/>
                </a:lnTo>
                <a:close/>
              </a:path>
            </a:pathLst>
          </a:custGeom>
          <a:solidFill>
            <a:srgbClr val="2E5A5B"/>
          </a:solidFill>
          <a:ln/>
        </p:spPr>
      </p:sp>
      <p:sp>
        <p:nvSpPr>
          <p:cNvPr id="10" name="Text 7"/>
          <p:cNvSpPr/>
          <p:nvPr/>
        </p:nvSpPr>
        <p:spPr>
          <a:xfrm>
            <a:off x="1879600" y="3454400"/>
            <a:ext cx="20955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Higher engagement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4445000" y="3238500"/>
            <a:ext cx="3175000" cy="1143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12" name="Shape 9"/>
          <p:cNvSpPr/>
          <p:nvPr/>
        </p:nvSpPr>
        <p:spPr>
          <a:xfrm>
            <a:off x="4724400" y="3581400"/>
            <a:ext cx="355600" cy="406400"/>
          </a:xfrm>
          <a:custGeom>
            <a:avLst/>
            <a:gdLst/>
            <a:ahLst/>
            <a:cxnLst/>
            <a:rect l="l" t="t" r="r" b="b"/>
            <a:pathLst>
              <a:path w="355600" h="406400">
                <a:moveTo>
                  <a:pt x="228600" y="50800"/>
                </a:moveTo>
                <a:lnTo>
                  <a:pt x="279400" y="50800"/>
                </a:lnTo>
                <a:lnTo>
                  <a:pt x="279400" y="381000"/>
                </a:lnTo>
                <a:cubicBezTo>
                  <a:pt x="279400" y="395049"/>
                  <a:pt x="290751" y="406400"/>
                  <a:pt x="304800" y="406400"/>
                </a:cubicBezTo>
                <a:lnTo>
                  <a:pt x="330200" y="406400"/>
                </a:lnTo>
                <a:cubicBezTo>
                  <a:pt x="344249" y="406400"/>
                  <a:pt x="355600" y="395049"/>
                  <a:pt x="355600" y="381000"/>
                </a:cubicBezTo>
                <a:cubicBezTo>
                  <a:pt x="355600" y="366951"/>
                  <a:pt x="344249" y="355600"/>
                  <a:pt x="330200" y="355600"/>
                </a:cubicBezTo>
                <a:lnTo>
                  <a:pt x="330200" y="50800"/>
                </a:lnTo>
                <a:cubicBezTo>
                  <a:pt x="330200" y="22781"/>
                  <a:pt x="307419" y="0"/>
                  <a:pt x="279400" y="0"/>
                </a:cubicBezTo>
                <a:lnTo>
                  <a:pt x="203200" y="0"/>
                </a:lnTo>
                <a:lnTo>
                  <a:pt x="203200" y="0"/>
                </a:lnTo>
                <a:lnTo>
                  <a:pt x="76200" y="0"/>
                </a:lnTo>
                <a:cubicBezTo>
                  <a:pt x="48181" y="0"/>
                  <a:pt x="25400" y="22781"/>
                  <a:pt x="25400" y="50800"/>
                </a:cubicBezTo>
                <a:lnTo>
                  <a:pt x="25400" y="355600"/>
                </a:lnTo>
                <a:cubicBezTo>
                  <a:pt x="11351" y="355600"/>
                  <a:pt x="0" y="366951"/>
                  <a:pt x="0" y="381000"/>
                </a:cubicBezTo>
                <a:cubicBezTo>
                  <a:pt x="0" y="395049"/>
                  <a:pt x="11351" y="406400"/>
                  <a:pt x="25400" y="406400"/>
                </a:cubicBezTo>
                <a:lnTo>
                  <a:pt x="203200" y="406400"/>
                </a:lnTo>
                <a:cubicBezTo>
                  <a:pt x="217249" y="406400"/>
                  <a:pt x="228600" y="395049"/>
                  <a:pt x="228600" y="381000"/>
                </a:cubicBezTo>
                <a:lnTo>
                  <a:pt x="228600" y="50800"/>
                </a:lnTo>
                <a:close/>
                <a:moveTo>
                  <a:pt x="127000" y="203200"/>
                </a:moveTo>
                <a:cubicBezTo>
                  <a:pt x="127000" y="189181"/>
                  <a:pt x="138381" y="177800"/>
                  <a:pt x="152400" y="177800"/>
                </a:cubicBezTo>
                <a:cubicBezTo>
                  <a:pt x="166419" y="177800"/>
                  <a:pt x="177800" y="189181"/>
                  <a:pt x="177800" y="203200"/>
                </a:cubicBezTo>
                <a:cubicBezTo>
                  <a:pt x="177800" y="217219"/>
                  <a:pt x="166419" y="228600"/>
                  <a:pt x="152400" y="228600"/>
                </a:cubicBezTo>
                <a:cubicBezTo>
                  <a:pt x="138381" y="228600"/>
                  <a:pt x="127000" y="217219"/>
                  <a:pt x="127000" y="203200"/>
                </a:cubicBezTo>
                <a:close/>
              </a:path>
            </a:pathLst>
          </a:custGeom>
          <a:solidFill>
            <a:srgbClr val="2E5A5B"/>
          </a:solidFill>
          <a:ln/>
        </p:spPr>
      </p:sp>
      <p:sp>
        <p:nvSpPr>
          <p:cNvPr id="13" name="Text 10"/>
          <p:cNvSpPr/>
          <p:nvPr/>
        </p:nvSpPr>
        <p:spPr>
          <a:xfrm>
            <a:off x="5308600" y="3530600"/>
            <a:ext cx="20955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Treatment entry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1016000" y="4635500"/>
            <a:ext cx="3175000" cy="1143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15" name="Shape 12"/>
          <p:cNvSpPr/>
          <p:nvPr/>
        </p:nvSpPr>
        <p:spPr>
          <a:xfrm>
            <a:off x="1270000" y="49784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13836" y="2302"/>
                </a:moveTo>
                <a:cubicBezTo>
                  <a:pt x="210503" y="794"/>
                  <a:pt x="206931" y="0"/>
                  <a:pt x="203200" y="0"/>
                </a:cubicBezTo>
                <a:cubicBezTo>
                  <a:pt x="199469" y="0"/>
                  <a:pt x="195898" y="794"/>
                  <a:pt x="192564" y="2302"/>
                </a:cubicBezTo>
                <a:lnTo>
                  <a:pt x="43101" y="65723"/>
                </a:lnTo>
                <a:cubicBezTo>
                  <a:pt x="25638" y="73104"/>
                  <a:pt x="12621" y="90329"/>
                  <a:pt x="12700" y="111125"/>
                </a:cubicBezTo>
                <a:cubicBezTo>
                  <a:pt x="13097" y="189865"/>
                  <a:pt x="45482" y="333931"/>
                  <a:pt x="182245" y="399415"/>
                </a:cubicBezTo>
                <a:cubicBezTo>
                  <a:pt x="195501" y="405765"/>
                  <a:pt x="210899" y="405765"/>
                  <a:pt x="224155" y="399415"/>
                </a:cubicBezTo>
                <a:cubicBezTo>
                  <a:pt x="360998" y="333931"/>
                  <a:pt x="393383" y="189865"/>
                  <a:pt x="393700" y="111125"/>
                </a:cubicBezTo>
                <a:cubicBezTo>
                  <a:pt x="393779" y="90329"/>
                  <a:pt x="380762" y="73104"/>
                  <a:pt x="363299" y="65723"/>
                </a:cubicBezTo>
                <a:lnTo>
                  <a:pt x="213836" y="2302"/>
                </a:lnTo>
                <a:close/>
                <a:moveTo>
                  <a:pt x="198120" y="145653"/>
                </a:moveTo>
                <a:lnTo>
                  <a:pt x="203200" y="152400"/>
                </a:lnTo>
                <a:lnTo>
                  <a:pt x="208280" y="145653"/>
                </a:lnTo>
                <a:cubicBezTo>
                  <a:pt x="217091" y="133906"/>
                  <a:pt x="230902" y="127000"/>
                  <a:pt x="245507" y="127000"/>
                </a:cubicBezTo>
                <a:cubicBezTo>
                  <a:pt x="271224" y="127000"/>
                  <a:pt x="292100" y="147876"/>
                  <a:pt x="292100" y="173593"/>
                </a:cubicBezTo>
                <a:lnTo>
                  <a:pt x="292100" y="177800"/>
                </a:lnTo>
                <a:cubicBezTo>
                  <a:pt x="292100" y="216773"/>
                  <a:pt x="239871" y="255667"/>
                  <a:pt x="215503" y="271701"/>
                </a:cubicBezTo>
                <a:cubicBezTo>
                  <a:pt x="207962" y="276622"/>
                  <a:pt x="198437" y="276622"/>
                  <a:pt x="190976" y="271701"/>
                </a:cubicBezTo>
                <a:cubicBezTo>
                  <a:pt x="166608" y="255667"/>
                  <a:pt x="114379" y="216694"/>
                  <a:pt x="114379" y="177800"/>
                </a:cubicBezTo>
                <a:lnTo>
                  <a:pt x="114379" y="173593"/>
                </a:lnTo>
                <a:cubicBezTo>
                  <a:pt x="114379" y="147876"/>
                  <a:pt x="135255" y="127000"/>
                  <a:pt x="160972" y="127000"/>
                </a:cubicBezTo>
                <a:cubicBezTo>
                  <a:pt x="175657" y="127000"/>
                  <a:pt x="189468" y="133906"/>
                  <a:pt x="198199" y="145653"/>
                </a:cubicBezTo>
                <a:close/>
              </a:path>
            </a:pathLst>
          </a:custGeom>
          <a:solidFill>
            <a:srgbClr val="2E5A5B"/>
          </a:solidFill>
          <a:ln/>
        </p:spPr>
      </p:sp>
      <p:sp>
        <p:nvSpPr>
          <p:cNvPr id="16" name="Text 13"/>
          <p:cNvSpPr/>
          <p:nvPr/>
        </p:nvSpPr>
        <p:spPr>
          <a:xfrm>
            <a:off x="1879600" y="4927600"/>
            <a:ext cx="20955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Fewer crises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4445000" y="4635500"/>
            <a:ext cx="3175000" cy="1143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18" name="Shape 15"/>
          <p:cNvSpPr/>
          <p:nvPr/>
        </p:nvSpPr>
        <p:spPr>
          <a:xfrm>
            <a:off x="4699000" y="49784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9050" y="152400"/>
                </a:moveTo>
                <a:lnTo>
                  <a:pt x="133350" y="152400"/>
                </a:lnTo>
                <a:cubicBezTo>
                  <a:pt x="141049" y="152400"/>
                  <a:pt x="148034" y="147796"/>
                  <a:pt x="150971" y="140652"/>
                </a:cubicBezTo>
                <a:cubicBezTo>
                  <a:pt x="153908" y="133509"/>
                  <a:pt x="152321" y="125333"/>
                  <a:pt x="146844" y="119856"/>
                </a:cubicBezTo>
                <a:lnTo>
                  <a:pt x="109776" y="82788"/>
                </a:lnTo>
                <a:cubicBezTo>
                  <a:pt x="169545" y="36274"/>
                  <a:pt x="256064" y="40481"/>
                  <a:pt x="310991" y="95409"/>
                </a:cubicBezTo>
                <a:cubicBezTo>
                  <a:pt x="370523" y="154940"/>
                  <a:pt x="370523" y="251381"/>
                  <a:pt x="310991" y="310912"/>
                </a:cubicBezTo>
                <a:cubicBezTo>
                  <a:pt x="251460" y="370443"/>
                  <a:pt x="155019" y="370443"/>
                  <a:pt x="95488" y="310912"/>
                </a:cubicBezTo>
                <a:cubicBezTo>
                  <a:pt x="87392" y="302816"/>
                  <a:pt x="80407" y="294005"/>
                  <a:pt x="74533" y="284718"/>
                </a:cubicBezTo>
                <a:cubicBezTo>
                  <a:pt x="66993" y="272891"/>
                  <a:pt x="51276" y="269399"/>
                  <a:pt x="39449" y="276939"/>
                </a:cubicBezTo>
                <a:cubicBezTo>
                  <a:pt x="27622" y="284480"/>
                  <a:pt x="24130" y="300196"/>
                  <a:pt x="31671" y="312023"/>
                </a:cubicBezTo>
                <a:cubicBezTo>
                  <a:pt x="39449" y="324406"/>
                  <a:pt x="48736" y="336153"/>
                  <a:pt x="59531" y="346869"/>
                </a:cubicBezTo>
                <a:cubicBezTo>
                  <a:pt x="138906" y="426244"/>
                  <a:pt x="267494" y="426244"/>
                  <a:pt x="346869" y="346869"/>
                </a:cubicBezTo>
                <a:cubicBezTo>
                  <a:pt x="426244" y="267494"/>
                  <a:pt x="426244" y="138906"/>
                  <a:pt x="346869" y="59531"/>
                </a:cubicBezTo>
                <a:cubicBezTo>
                  <a:pt x="272098" y="-15319"/>
                  <a:pt x="153432" y="-19606"/>
                  <a:pt x="73581" y="46673"/>
                </a:cubicBezTo>
                <a:lnTo>
                  <a:pt x="32544" y="5556"/>
                </a:lnTo>
                <a:cubicBezTo>
                  <a:pt x="27067" y="159"/>
                  <a:pt x="18891" y="-1508"/>
                  <a:pt x="11748" y="1429"/>
                </a:cubicBezTo>
                <a:cubicBezTo>
                  <a:pt x="4604" y="4366"/>
                  <a:pt x="0" y="11351"/>
                  <a:pt x="0" y="19050"/>
                </a:cubicBezTo>
                <a:lnTo>
                  <a:pt x="0" y="133350"/>
                </a:lnTo>
                <a:cubicBezTo>
                  <a:pt x="0" y="143907"/>
                  <a:pt x="8493" y="152400"/>
                  <a:pt x="19050" y="152400"/>
                </a:cubicBezTo>
                <a:close/>
              </a:path>
            </a:pathLst>
          </a:custGeom>
          <a:solidFill>
            <a:srgbClr val="2E5A5B"/>
          </a:solidFill>
          <a:ln/>
        </p:spPr>
      </p:sp>
      <p:sp>
        <p:nvSpPr>
          <p:cNvPr id="19" name="Text 16"/>
          <p:cNvSpPr/>
          <p:nvPr/>
        </p:nvSpPr>
        <p:spPr>
          <a:xfrm>
            <a:off x="5308600" y="4927600"/>
            <a:ext cx="20955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Lower recidivism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1016000" y="6223000"/>
            <a:ext cx="7620000" cy="1143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21" name="Text 18"/>
          <p:cNvSpPr/>
          <p:nvPr/>
        </p:nvSpPr>
        <p:spPr>
          <a:xfrm>
            <a:off x="1270000" y="6350000"/>
            <a:ext cx="7112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000" i="1" dirty="0">
                <a:solidFill>
                  <a:srgbClr val="2E5A5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"The sooner someone connects with a person—not a process—the more likely they are to stay connected."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3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16000" y="762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JOURNEY REFRAME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1016000" y="1270000"/>
            <a:ext cx="736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2E5A5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Cold Call for Detox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1016000" y="2057400"/>
            <a:ext cx="1016000" cy="50800"/>
          </a:xfrm>
          <a:prstGeom prst="rect">
            <a:avLst/>
          </a:prstGeom>
          <a:solidFill>
            <a:srgbClr val="C9A87C"/>
          </a:solidFill>
          <a:ln/>
        </p:spPr>
      </p:sp>
      <p:sp>
        <p:nvSpPr>
          <p:cNvPr id="5" name="Text 3"/>
          <p:cNvSpPr/>
          <p:nvPr/>
        </p:nvSpPr>
        <p:spPr>
          <a:xfrm>
            <a:off x="1016000" y="2540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CURRENT PATTERN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016000" y="33020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11264" y="17363"/>
                </a:moveTo>
                <a:cubicBezTo>
                  <a:pt x="105777" y="4237"/>
                  <a:pt x="91470" y="-2709"/>
                  <a:pt x="77857" y="972"/>
                </a:cubicBezTo>
                <a:lnTo>
                  <a:pt x="74037" y="2014"/>
                </a:lnTo>
                <a:cubicBezTo>
                  <a:pt x="29170" y="14238"/>
                  <a:pt x="-9168" y="57716"/>
                  <a:pt x="2014" y="110639"/>
                </a:cubicBezTo>
                <a:cubicBezTo>
                  <a:pt x="27781" y="232182"/>
                  <a:pt x="123418" y="327819"/>
                  <a:pt x="244961" y="353586"/>
                </a:cubicBezTo>
                <a:cubicBezTo>
                  <a:pt x="297954" y="364837"/>
                  <a:pt x="341362" y="326430"/>
                  <a:pt x="353586" y="281563"/>
                </a:cubicBezTo>
                <a:lnTo>
                  <a:pt x="354628" y="277743"/>
                </a:lnTo>
                <a:cubicBezTo>
                  <a:pt x="358378" y="264061"/>
                  <a:pt x="351363" y="249753"/>
                  <a:pt x="338306" y="244336"/>
                </a:cubicBezTo>
                <a:lnTo>
                  <a:pt x="270728" y="216208"/>
                </a:lnTo>
                <a:cubicBezTo>
                  <a:pt x="259269" y="211415"/>
                  <a:pt x="246003" y="214749"/>
                  <a:pt x="238085" y="224403"/>
                </a:cubicBezTo>
                <a:lnTo>
                  <a:pt x="211276" y="257185"/>
                </a:lnTo>
                <a:cubicBezTo>
                  <a:pt x="162451" y="232946"/>
                  <a:pt x="123140" y="192385"/>
                  <a:pt x="100568" y="142587"/>
                </a:cubicBezTo>
                <a:lnTo>
                  <a:pt x="131266" y="117584"/>
                </a:lnTo>
                <a:cubicBezTo>
                  <a:pt x="140920" y="109736"/>
                  <a:pt x="144185" y="96470"/>
                  <a:pt x="139462" y="84941"/>
                </a:cubicBezTo>
                <a:lnTo>
                  <a:pt x="111264" y="17363"/>
                </a:lnTo>
                <a:close/>
              </a:path>
            </a:pathLst>
          </a:custGeom>
          <a:solidFill>
            <a:srgbClr val="6B7B8C"/>
          </a:solidFill>
          <a:ln/>
        </p:spPr>
      </p:sp>
      <p:sp>
        <p:nvSpPr>
          <p:cNvPr id="7" name="Text 5"/>
          <p:cNvSpPr/>
          <p:nvPr/>
        </p:nvSpPr>
        <p:spPr>
          <a:xfrm>
            <a:off x="1574800" y="3200400"/>
            <a:ext cx="5588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Individual reaches out for help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1060450" y="4064000"/>
            <a:ext cx="266700" cy="355600"/>
          </a:xfrm>
          <a:custGeom>
            <a:avLst/>
            <a:gdLst/>
            <a:ahLst/>
            <a:cxnLst/>
            <a:rect l="l" t="t" r="r" b="b"/>
            <a:pathLst>
              <a:path w="266700" h="355600">
                <a:moveTo>
                  <a:pt x="216277" y="22225"/>
                </a:moveTo>
                <a:lnTo>
                  <a:pt x="222250" y="22225"/>
                </a:lnTo>
                <a:cubicBezTo>
                  <a:pt x="246767" y="22225"/>
                  <a:pt x="266700" y="42158"/>
                  <a:pt x="266700" y="66675"/>
                </a:cubicBezTo>
                <a:lnTo>
                  <a:pt x="266700" y="311150"/>
                </a:lnTo>
                <a:cubicBezTo>
                  <a:pt x="266700" y="335667"/>
                  <a:pt x="246767" y="355600"/>
                  <a:pt x="222250" y="355600"/>
                </a:cubicBezTo>
                <a:lnTo>
                  <a:pt x="44450" y="355600"/>
                </a:lnTo>
                <a:cubicBezTo>
                  <a:pt x="19933" y="355600"/>
                  <a:pt x="0" y="335667"/>
                  <a:pt x="0" y="311150"/>
                </a:cubicBezTo>
                <a:lnTo>
                  <a:pt x="0" y="66675"/>
                </a:lnTo>
                <a:cubicBezTo>
                  <a:pt x="0" y="42158"/>
                  <a:pt x="19933" y="22225"/>
                  <a:pt x="44450" y="22225"/>
                </a:cubicBezTo>
                <a:lnTo>
                  <a:pt x="50423" y="22225"/>
                </a:lnTo>
                <a:cubicBezTo>
                  <a:pt x="58063" y="8959"/>
                  <a:pt x="72440" y="0"/>
                  <a:pt x="88900" y="0"/>
                </a:cubicBezTo>
                <a:lnTo>
                  <a:pt x="177800" y="0"/>
                </a:lnTo>
                <a:cubicBezTo>
                  <a:pt x="194260" y="0"/>
                  <a:pt x="208637" y="8959"/>
                  <a:pt x="216277" y="22225"/>
                </a:cubicBezTo>
                <a:close/>
                <a:moveTo>
                  <a:pt x="172244" y="77788"/>
                </a:moveTo>
                <a:cubicBezTo>
                  <a:pt x="181481" y="77788"/>
                  <a:pt x="188913" y="70356"/>
                  <a:pt x="188913" y="61119"/>
                </a:cubicBezTo>
                <a:cubicBezTo>
                  <a:pt x="188913" y="51881"/>
                  <a:pt x="181481" y="44450"/>
                  <a:pt x="172244" y="44450"/>
                </a:cubicBezTo>
                <a:lnTo>
                  <a:pt x="94456" y="44450"/>
                </a:lnTo>
                <a:cubicBezTo>
                  <a:pt x="85219" y="44450"/>
                  <a:pt x="77788" y="51881"/>
                  <a:pt x="77788" y="61119"/>
                </a:cubicBezTo>
                <a:cubicBezTo>
                  <a:pt x="77788" y="70356"/>
                  <a:pt x="85219" y="77788"/>
                  <a:pt x="94456" y="77788"/>
                </a:cubicBezTo>
                <a:lnTo>
                  <a:pt x="172244" y="77788"/>
                </a:lnTo>
                <a:close/>
                <a:moveTo>
                  <a:pt x="88900" y="177800"/>
                </a:moveTo>
                <a:cubicBezTo>
                  <a:pt x="88900" y="165534"/>
                  <a:pt x="78941" y="155575"/>
                  <a:pt x="66675" y="155575"/>
                </a:cubicBezTo>
                <a:cubicBezTo>
                  <a:pt x="54409" y="155575"/>
                  <a:pt x="44450" y="165534"/>
                  <a:pt x="44450" y="177800"/>
                </a:cubicBezTo>
                <a:cubicBezTo>
                  <a:pt x="44450" y="190066"/>
                  <a:pt x="54409" y="200025"/>
                  <a:pt x="66675" y="200025"/>
                </a:cubicBezTo>
                <a:cubicBezTo>
                  <a:pt x="78941" y="200025"/>
                  <a:pt x="88900" y="190066"/>
                  <a:pt x="88900" y="177800"/>
                </a:cubicBezTo>
                <a:close/>
                <a:moveTo>
                  <a:pt x="111125" y="177800"/>
                </a:moveTo>
                <a:cubicBezTo>
                  <a:pt x="111125" y="187037"/>
                  <a:pt x="118556" y="194469"/>
                  <a:pt x="127794" y="194469"/>
                </a:cubicBezTo>
                <a:lnTo>
                  <a:pt x="205581" y="194469"/>
                </a:lnTo>
                <a:cubicBezTo>
                  <a:pt x="214819" y="194469"/>
                  <a:pt x="222250" y="187037"/>
                  <a:pt x="222250" y="177800"/>
                </a:cubicBezTo>
                <a:cubicBezTo>
                  <a:pt x="222250" y="168563"/>
                  <a:pt x="214819" y="161131"/>
                  <a:pt x="205581" y="161131"/>
                </a:cubicBezTo>
                <a:lnTo>
                  <a:pt x="127794" y="161131"/>
                </a:lnTo>
                <a:cubicBezTo>
                  <a:pt x="118556" y="161131"/>
                  <a:pt x="111125" y="168563"/>
                  <a:pt x="111125" y="177800"/>
                </a:cubicBezTo>
                <a:close/>
                <a:moveTo>
                  <a:pt x="111125" y="266700"/>
                </a:moveTo>
                <a:cubicBezTo>
                  <a:pt x="111125" y="275937"/>
                  <a:pt x="118556" y="283369"/>
                  <a:pt x="127794" y="283369"/>
                </a:cubicBezTo>
                <a:lnTo>
                  <a:pt x="205581" y="283369"/>
                </a:lnTo>
                <a:cubicBezTo>
                  <a:pt x="214819" y="283369"/>
                  <a:pt x="222250" y="275937"/>
                  <a:pt x="222250" y="266700"/>
                </a:cubicBezTo>
                <a:cubicBezTo>
                  <a:pt x="222250" y="257463"/>
                  <a:pt x="214819" y="250031"/>
                  <a:pt x="205581" y="250031"/>
                </a:cubicBezTo>
                <a:lnTo>
                  <a:pt x="127794" y="250031"/>
                </a:lnTo>
                <a:cubicBezTo>
                  <a:pt x="118556" y="250031"/>
                  <a:pt x="111125" y="257463"/>
                  <a:pt x="111125" y="266700"/>
                </a:cubicBezTo>
                <a:close/>
                <a:moveTo>
                  <a:pt x="66675" y="288925"/>
                </a:moveTo>
                <a:cubicBezTo>
                  <a:pt x="78941" y="288925"/>
                  <a:pt x="88900" y="278966"/>
                  <a:pt x="88900" y="266700"/>
                </a:cubicBezTo>
                <a:cubicBezTo>
                  <a:pt x="88900" y="254434"/>
                  <a:pt x="78941" y="244475"/>
                  <a:pt x="66675" y="244475"/>
                </a:cubicBezTo>
                <a:cubicBezTo>
                  <a:pt x="54409" y="244475"/>
                  <a:pt x="44450" y="254434"/>
                  <a:pt x="44450" y="266700"/>
                </a:cubicBezTo>
                <a:cubicBezTo>
                  <a:pt x="44450" y="278966"/>
                  <a:pt x="54409" y="288925"/>
                  <a:pt x="66675" y="288925"/>
                </a:cubicBezTo>
                <a:close/>
              </a:path>
            </a:pathLst>
          </a:custGeom>
          <a:solidFill>
            <a:srgbClr val="6B7B8C"/>
          </a:solidFill>
          <a:ln/>
        </p:spPr>
      </p:sp>
      <p:sp>
        <p:nvSpPr>
          <p:cNvPr id="9" name="Text 7"/>
          <p:cNvSpPr/>
          <p:nvPr/>
        </p:nvSpPr>
        <p:spPr>
          <a:xfrm>
            <a:off x="1574800" y="3962400"/>
            <a:ext cx="5588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Assessment and referral pathway begins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7620000" y="2540000"/>
            <a:ext cx="25400" cy="2540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11" name="Text 9"/>
          <p:cNvSpPr/>
          <p:nvPr/>
        </p:nvSpPr>
        <p:spPr>
          <a:xfrm>
            <a:off x="8128000" y="2540000"/>
            <a:ext cx="635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MORE EFFECTIVE APPROACH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8001000" y="3111500"/>
            <a:ext cx="7239000" cy="2540000"/>
          </a:xfrm>
          <a:prstGeom prst="rect">
            <a:avLst/>
          </a:prstGeom>
          <a:solidFill>
            <a:srgbClr val="E8E4DE">
              <a:alpha val="37647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8359775" y="3429000"/>
            <a:ext cx="400050" cy="355600"/>
          </a:xfrm>
          <a:custGeom>
            <a:avLst/>
            <a:gdLst/>
            <a:ahLst/>
            <a:cxnLst/>
            <a:rect l="l" t="t" r="r" b="b"/>
            <a:pathLst>
              <a:path w="400050" h="355600">
                <a:moveTo>
                  <a:pt x="186759" y="59174"/>
                </a:moveTo>
                <a:lnTo>
                  <a:pt x="105777" y="149185"/>
                </a:lnTo>
                <a:cubicBezTo>
                  <a:pt x="102582" y="152727"/>
                  <a:pt x="102721" y="158214"/>
                  <a:pt x="106124" y="161617"/>
                </a:cubicBezTo>
                <a:cubicBezTo>
                  <a:pt x="127308" y="182801"/>
                  <a:pt x="161687" y="182801"/>
                  <a:pt x="182870" y="161617"/>
                </a:cubicBezTo>
                <a:lnTo>
                  <a:pt x="204956" y="139531"/>
                </a:lnTo>
                <a:cubicBezTo>
                  <a:pt x="207873" y="136614"/>
                  <a:pt x="211554" y="135017"/>
                  <a:pt x="215305" y="134739"/>
                </a:cubicBezTo>
                <a:cubicBezTo>
                  <a:pt x="220028" y="134322"/>
                  <a:pt x="224889" y="135920"/>
                  <a:pt x="228501" y="139531"/>
                </a:cubicBezTo>
                <a:lnTo>
                  <a:pt x="351155" y="261144"/>
                </a:lnTo>
                <a:lnTo>
                  <a:pt x="400050" y="222250"/>
                </a:lnTo>
                <a:lnTo>
                  <a:pt x="400050" y="22225"/>
                </a:lnTo>
                <a:lnTo>
                  <a:pt x="322263" y="66675"/>
                </a:lnTo>
                <a:lnTo>
                  <a:pt x="305733" y="55632"/>
                </a:lnTo>
                <a:cubicBezTo>
                  <a:pt x="294759" y="48339"/>
                  <a:pt x="281910" y="44450"/>
                  <a:pt x="268714" y="44450"/>
                </a:cubicBezTo>
                <a:lnTo>
                  <a:pt x="219819" y="44450"/>
                </a:lnTo>
                <a:cubicBezTo>
                  <a:pt x="219055" y="44450"/>
                  <a:pt x="218222" y="44450"/>
                  <a:pt x="217458" y="44519"/>
                </a:cubicBezTo>
                <a:cubicBezTo>
                  <a:pt x="205720" y="45145"/>
                  <a:pt x="194677" y="50423"/>
                  <a:pt x="186759" y="59174"/>
                </a:cubicBezTo>
                <a:close/>
                <a:moveTo>
                  <a:pt x="80982" y="126891"/>
                </a:moveTo>
                <a:lnTo>
                  <a:pt x="155158" y="44450"/>
                </a:lnTo>
                <a:lnTo>
                  <a:pt x="127655" y="44450"/>
                </a:lnTo>
                <a:cubicBezTo>
                  <a:pt x="109944" y="44450"/>
                  <a:pt x="92998" y="51465"/>
                  <a:pt x="80496" y="63966"/>
                </a:cubicBezTo>
                <a:lnTo>
                  <a:pt x="77788" y="66675"/>
                </a:lnTo>
                <a:lnTo>
                  <a:pt x="0" y="22225"/>
                </a:lnTo>
                <a:lnTo>
                  <a:pt x="0" y="222250"/>
                </a:lnTo>
                <a:lnTo>
                  <a:pt x="108625" y="312747"/>
                </a:lnTo>
                <a:cubicBezTo>
                  <a:pt x="124599" y="326082"/>
                  <a:pt x="144740" y="333375"/>
                  <a:pt x="165507" y="333375"/>
                </a:cubicBezTo>
                <a:lnTo>
                  <a:pt x="176411" y="333375"/>
                </a:lnTo>
                <a:lnTo>
                  <a:pt x="171549" y="328513"/>
                </a:lnTo>
                <a:cubicBezTo>
                  <a:pt x="165021" y="321985"/>
                  <a:pt x="165021" y="311428"/>
                  <a:pt x="171549" y="304969"/>
                </a:cubicBezTo>
                <a:cubicBezTo>
                  <a:pt x="178078" y="298510"/>
                  <a:pt x="188635" y="298440"/>
                  <a:pt x="195094" y="304969"/>
                </a:cubicBezTo>
                <a:lnTo>
                  <a:pt x="223570" y="333444"/>
                </a:lnTo>
                <a:lnTo>
                  <a:pt x="229820" y="333444"/>
                </a:lnTo>
                <a:cubicBezTo>
                  <a:pt x="243086" y="333444"/>
                  <a:pt x="256074" y="330458"/>
                  <a:pt x="267881" y="324902"/>
                </a:cubicBezTo>
                <a:lnTo>
                  <a:pt x="249337" y="306288"/>
                </a:lnTo>
                <a:cubicBezTo>
                  <a:pt x="242808" y="299760"/>
                  <a:pt x="242808" y="289203"/>
                  <a:pt x="249337" y="282744"/>
                </a:cubicBezTo>
                <a:cubicBezTo>
                  <a:pt x="255865" y="276285"/>
                  <a:pt x="266422" y="276215"/>
                  <a:pt x="272881" y="282744"/>
                </a:cubicBezTo>
                <a:lnTo>
                  <a:pt x="295106" y="304969"/>
                </a:lnTo>
                <a:lnTo>
                  <a:pt x="307261" y="292814"/>
                </a:lnTo>
                <a:cubicBezTo>
                  <a:pt x="313442" y="286633"/>
                  <a:pt x="315248" y="277674"/>
                  <a:pt x="312539" y="269825"/>
                </a:cubicBezTo>
                <a:lnTo>
                  <a:pt x="216763" y="174814"/>
                </a:lnTo>
                <a:lnTo>
                  <a:pt x="206415" y="185162"/>
                </a:lnTo>
                <a:cubicBezTo>
                  <a:pt x="172174" y="219402"/>
                  <a:pt x="116751" y="219402"/>
                  <a:pt x="82510" y="185162"/>
                </a:cubicBezTo>
                <a:cubicBezTo>
                  <a:pt x="66536" y="169188"/>
                  <a:pt x="65911" y="143560"/>
                  <a:pt x="80982" y="126821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4" name="Text 12"/>
          <p:cNvSpPr/>
          <p:nvPr/>
        </p:nvSpPr>
        <p:spPr>
          <a:xfrm>
            <a:off x="8940800" y="3327400"/>
            <a:ext cx="5969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Immediate peer engagement during the call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8382000" y="41910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800" y="355600"/>
                </a:moveTo>
                <a:cubicBezTo>
                  <a:pt x="275930" y="355600"/>
                  <a:pt x="355600" y="275930"/>
                  <a:pt x="355600" y="177800"/>
                </a:cubicBezTo>
                <a:cubicBezTo>
                  <a:pt x="355600" y="79670"/>
                  <a:pt x="275930" y="0"/>
                  <a:pt x="177800" y="0"/>
                </a:cubicBezTo>
                <a:cubicBezTo>
                  <a:pt x="79670" y="0"/>
                  <a:pt x="0" y="79670"/>
                  <a:pt x="0" y="177800"/>
                </a:cubicBezTo>
                <a:cubicBezTo>
                  <a:pt x="0" y="275930"/>
                  <a:pt x="79670" y="355600"/>
                  <a:pt x="177800" y="355600"/>
                </a:cubicBezTo>
                <a:close/>
                <a:moveTo>
                  <a:pt x="213013" y="225792"/>
                </a:moveTo>
                <a:lnTo>
                  <a:pt x="112792" y="264339"/>
                </a:lnTo>
                <a:cubicBezTo>
                  <a:pt x="99318" y="269548"/>
                  <a:pt x="86052" y="256282"/>
                  <a:pt x="91261" y="242808"/>
                </a:cubicBezTo>
                <a:lnTo>
                  <a:pt x="129808" y="142587"/>
                </a:lnTo>
                <a:cubicBezTo>
                  <a:pt x="132100" y="136684"/>
                  <a:pt x="136684" y="132100"/>
                  <a:pt x="142587" y="129808"/>
                </a:cubicBezTo>
                <a:lnTo>
                  <a:pt x="242808" y="91261"/>
                </a:lnTo>
                <a:cubicBezTo>
                  <a:pt x="256282" y="86052"/>
                  <a:pt x="269548" y="99318"/>
                  <a:pt x="264339" y="112792"/>
                </a:cubicBezTo>
                <a:lnTo>
                  <a:pt x="225792" y="213013"/>
                </a:lnTo>
                <a:cubicBezTo>
                  <a:pt x="223570" y="218916"/>
                  <a:pt x="218916" y="223500"/>
                  <a:pt x="213013" y="225792"/>
                </a:cubicBezTo>
                <a:close/>
                <a:moveTo>
                  <a:pt x="200025" y="177800"/>
                </a:moveTo>
                <a:cubicBezTo>
                  <a:pt x="200025" y="165534"/>
                  <a:pt x="190066" y="155575"/>
                  <a:pt x="177800" y="155575"/>
                </a:cubicBezTo>
                <a:cubicBezTo>
                  <a:pt x="165534" y="155575"/>
                  <a:pt x="155575" y="165534"/>
                  <a:pt x="155575" y="177800"/>
                </a:cubicBezTo>
                <a:cubicBezTo>
                  <a:pt x="155575" y="190066"/>
                  <a:pt x="165534" y="200025"/>
                  <a:pt x="177800" y="200025"/>
                </a:cubicBezTo>
                <a:cubicBezTo>
                  <a:pt x="190066" y="200025"/>
                  <a:pt x="200025" y="190066"/>
                  <a:pt x="200025" y="177800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6" name="Text 14"/>
          <p:cNvSpPr/>
          <p:nvPr/>
        </p:nvSpPr>
        <p:spPr>
          <a:xfrm>
            <a:off x="8940800" y="4089400"/>
            <a:ext cx="5969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Real-time navigation of options</a:t>
            </a:r>
            <a:endParaRPr lang="en-US" sz="2000" dirty="0"/>
          </a:p>
        </p:txBody>
      </p:sp>
      <p:sp>
        <p:nvSpPr>
          <p:cNvPr id="17" name="Shape 15"/>
          <p:cNvSpPr/>
          <p:nvPr/>
        </p:nvSpPr>
        <p:spPr>
          <a:xfrm>
            <a:off x="8382000" y="49530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800" y="0"/>
                </a:moveTo>
                <a:cubicBezTo>
                  <a:pt x="275930" y="0"/>
                  <a:pt x="355600" y="79670"/>
                  <a:pt x="355600" y="177800"/>
                </a:cubicBezTo>
                <a:cubicBezTo>
                  <a:pt x="355600" y="275930"/>
                  <a:pt x="275930" y="355600"/>
                  <a:pt x="177800" y="355600"/>
                </a:cubicBezTo>
                <a:cubicBezTo>
                  <a:pt x="79670" y="355600"/>
                  <a:pt x="0" y="275930"/>
                  <a:pt x="0" y="177800"/>
                </a:cubicBezTo>
                <a:cubicBezTo>
                  <a:pt x="0" y="79670"/>
                  <a:pt x="79670" y="0"/>
                  <a:pt x="177800" y="0"/>
                </a:cubicBezTo>
                <a:close/>
                <a:moveTo>
                  <a:pt x="161131" y="83344"/>
                </a:moveTo>
                <a:lnTo>
                  <a:pt x="161131" y="177800"/>
                </a:lnTo>
                <a:cubicBezTo>
                  <a:pt x="161131" y="183356"/>
                  <a:pt x="163909" y="188565"/>
                  <a:pt x="168563" y="191691"/>
                </a:cubicBezTo>
                <a:lnTo>
                  <a:pt x="235238" y="236141"/>
                </a:lnTo>
                <a:cubicBezTo>
                  <a:pt x="242878" y="241280"/>
                  <a:pt x="253226" y="239197"/>
                  <a:pt x="258366" y="231487"/>
                </a:cubicBezTo>
                <a:cubicBezTo>
                  <a:pt x="263505" y="223778"/>
                  <a:pt x="261422" y="213499"/>
                  <a:pt x="253712" y="208359"/>
                </a:cubicBezTo>
                <a:lnTo>
                  <a:pt x="194469" y="168910"/>
                </a:lnTo>
                <a:lnTo>
                  <a:pt x="194469" y="83344"/>
                </a:lnTo>
                <a:cubicBezTo>
                  <a:pt x="194469" y="74106"/>
                  <a:pt x="187037" y="66675"/>
                  <a:pt x="177800" y="66675"/>
                </a:cubicBezTo>
                <a:cubicBezTo>
                  <a:pt x="168563" y="66675"/>
                  <a:pt x="161131" y="74106"/>
                  <a:pt x="161131" y="83344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8" name="Text 16"/>
          <p:cNvSpPr/>
          <p:nvPr/>
        </p:nvSpPr>
        <p:spPr>
          <a:xfrm>
            <a:off x="8940800" y="4851400"/>
            <a:ext cx="5969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Follow-up within hours, not days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1016000" y="6350000"/>
            <a:ext cx="254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BENEFIT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1016000" y="6921500"/>
            <a:ext cx="6858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9A87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▶</a:t>
            </a:r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Higher likelihood of treatment entry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1016000" y="7556500"/>
            <a:ext cx="6858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9A87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▶</a:t>
            </a:r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Reduced drop-off between request and placement</a:t>
            </a:r>
            <a:endParaRPr lang="en-US" sz="20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3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16000" y="762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JOURNEY REFRAME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1016000" y="1270000"/>
            <a:ext cx="736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2E5A5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Bed Availability / Detox Navigation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1016000" y="2057400"/>
            <a:ext cx="1016000" cy="50800"/>
          </a:xfrm>
          <a:prstGeom prst="rect">
            <a:avLst/>
          </a:prstGeom>
          <a:solidFill>
            <a:srgbClr val="C9A87C"/>
          </a:solidFill>
          <a:ln/>
        </p:spPr>
      </p:sp>
      <p:sp>
        <p:nvSpPr>
          <p:cNvPr id="5" name="Text 3"/>
          <p:cNvSpPr/>
          <p:nvPr/>
        </p:nvSpPr>
        <p:spPr>
          <a:xfrm>
            <a:off x="1016000" y="2540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CURRENT PATTERN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993775" y="3302000"/>
            <a:ext cx="400050" cy="355600"/>
          </a:xfrm>
          <a:custGeom>
            <a:avLst/>
            <a:gdLst/>
            <a:ahLst/>
            <a:cxnLst/>
            <a:rect l="l" t="t" r="r" b="b"/>
            <a:pathLst>
              <a:path w="400050" h="355600">
                <a:moveTo>
                  <a:pt x="22225" y="22225"/>
                </a:moveTo>
                <a:cubicBezTo>
                  <a:pt x="34518" y="22225"/>
                  <a:pt x="44450" y="32157"/>
                  <a:pt x="44450" y="44450"/>
                </a:cubicBezTo>
                <a:lnTo>
                  <a:pt x="44450" y="200025"/>
                </a:lnTo>
                <a:lnTo>
                  <a:pt x="200025" y="200025"/>
                </a:lnTo>
                <a:lnTo>
                  <a:pt x="200025" y="111125"/>
                </a:lnTo>
                <a:cubicBezTo>
                  <a:pt x="200025" y="98832"/>
                  <a:pt x="209957" y="88900"/>
                  <a:pt x="222250" y="88900"/>
                </a:cubicBezTo>
                <a:lnTo>
                  <a:pt x="333375" y="88900"/>
                </a:lnTo>
                <a:cubicBezTo>
                  <a:pt x="370185" y="88900"/>
                  <a:pt x="400050" y="118765"/>
                  <a:pt x="400050" y="155575"/>
                </a:cubicBezTo>
                <a:lnTo>
                  <a:pt x="400050" y="311150"/>
                </a:lnTo>
                <a:cubicBezTo>
                  <a:pt x="400050" y="323443"/>
                  <a:pt x="390118" y="333375"/>
                  <a:pt x="377825" y="333375"/>
                </a:cubicBezTo>
                <a:cubicBezTo>
                  <a:pt x="365532" y="333375"/>
                  <a:pt x="355600" y="323443"/>
                  <a:pt x="355600" y="311150"/>
                </a:cubicBezTo>
                <a:lnTo>
                  <a:pt x="355600" y="266700"/>
                </a:lnTo>
                <a:lnTo>
                  <a:pt x="44450" y="266700"/>
                </a:lnTo>
                <a:lnTo>
                  <a:pt x="44450" y="311150"/>
                </a:lnTo>
                <a:cubicBezTo>
                  <a:pt x="44450" y="323443"/>
                  <a:pt x="34518" y="333375"/>
                  <a:pt x="22225" y="333375"/>
                </a:cubicBezTo>
                <a:cubicBezTo>
                  <a:pt x="9932" y="333375"/>
                  <a:pt x="0" y="323443"/>
                  <a:pt x="0" y="311150"/>
                </a:cubicBezTo>
                <a:lnTo>
                  <a:pt x="0" y="44450"/>
                </a:lnTo>
                <a:cubicBezTo>
                  <a:pt x="0" y="32157"/>
                  <a:pt x="9932" y="22225"/>
                  <a:pt x="22225" y="22225"/>
                </a:cubicBezTo>
                <a:close/>
                <a:moveTo>
                  <a:pt x="77788" y="133350"/>
                </a:moveTo>
                <a:cubicBezTo>
                  <a:pt x="77788" y="108817"/>
                  <a:pt x="97705" y="88900"/>
                  <a:pt x="122238" y="88900"/>
                </a:cubicBezTo>
                <a:cubicBezTo>
                  <a:pt x="146770" y="88900"/>
                  <a:pt x="166688" y="108817"/>
                  <a:pt x="166688" y="133350"/>
                </a:cubicBezTo>
                <a:cubicBezTo>
                  <a:pt x="166688" y="157883"/>
                  <a:pt x="146770" y="177800"/>
                  <a:pt x="122238" y="177800"/>
                </a:cubicBezTo>
                <a:cubicBezTo>
                  <a:pt x="97705" y="177800"/>
                  <a:pt x="77788" y="157883"/>
                  <a:pt x="77788" y="133350"/>
                </a:cubicBezTo>
                <a:close/>
              </a:path>
            </a:pathLst>
          </a:custGeom>
          <a:solidFill>
            <a:srgbClr val="6B7B8C"/>
          </a:solidFill>
          <a:ln/>
        </p:spPr>
      </p:sp>
      <p:sp>
        <p:nvSpPr>
          <p:cNvPr id="7" name="Text 5"/>
          <p:cNvSpPr/>
          <p:nvPr/>
        </p:nvSpPr>
        <p:spPr>
          <a:xfrm>
            <a:off x="1574800" y="3200400"/>
            <a:ext cx="5588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Availability varies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1016000" y="40640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33444" y="133350"/>
                </a:moveTo>
                <a:lnTo>
                  <a:pt x="338931" y="133350"/>
                </a:lnTo>
                <a:cubicBezTo>
                  <a:pt x="348169" y="133350"/>
                  <a:pt x="355600" y="125919"/>
                  <a:pt x="355600" y="116681"/>
                </a:cubicBezTo>
                <a:lnTo>
                  <a:pt x="355600" y="16669"/>
                </a:lnTo>
                <a:cubicBezTo>
                  <a:pt x="355600" y="9932"/>
                  <a:pt x="351572" y="3820"/>
                  <a:pt x="345321" y="1250"/>
                </a:cubicBezTo>
                <a:cubicBezTo>
                  <a:pt x="339070" y="-1320"/>
                  <a:pt x="331916" y="139"/>
                  <a:pt x="327124" y="4862"/>
                </a:cubicBezTo>
                <a:lnTo>
                  <a:pt x="291217" y="40838"/>
                </a:lnTo>
                <a:cubicBezTo>
                  <a:pt x="260449" y="15349"/>
                  <a:pt x="220861" y="0"/>
                  <a:pt x="177800" y="0"/>
                </a:cubicBezTo>
                <a:cubicBezTo>
                  <a:pt x="88205" y="0"/>
                  <a:pt x="14099" y="66258"/>
                  <a:pt x="1806" y="152450"/>
                </a:cubicBezTo>
                <a:cubicBezTo>
                  <a:pt x="69" y="164604"/>
                  <a:pt x="8473" y="175855"/>
                  <a:pt x="20628" y="177592"/>
                </a:cubicBezTo>
                <a:cubicBezTo>
                  <a:pt x="32782" y="179328"/>
                  <a:pt x="44033" y="170855"/>
                  <a:pt x="45770" y="158770"/>
                </a:cubicBezTo>
                <a:cubicBezTo>
                  <a:pt x="55007" y="94109"/>
                  <a:pt x="110639" y="44450"/>
                  <a:pt x="177800" y="44450"/>
                </a:cubicBezTo>
                <a:cubicBezTo>
                  <a:pt x="208637" y="44450"/>
                  <a:pt x="236974" y="54868"/>
                  <a:pt x="259546" y="72440"/>
                </a:cubicBezTo>
                <a:lnTo>
                  <a:pt x="227112" y="104874"/>
                </a:lnTo>
                <a:cubicBezTo>
                  <a:pt x="222319" y="109666"/>
                  <a:pt x="220930" y="116820"/>
                  <a:pt x="223500" y="123071"/>
                </a:cubicBezTo>
                <a:cubicBezTo>
                  <a:pt x="226070" y="129322"/>
                  <a:pt x="232182" y="133350"/>
                  <a:pt x="238919" y="133350"/>
                </a:cubicBezTo>
                <a:lnTo>
                  <a:pt x="333444" y="133350"/>
                </a:lnTo>
                <a:close/>
                <a:moveTo>
                  <a:pt x="353864" y="203150"/>
                </a:moveTo>
                <a:cubicBezTo>
                  <a:pt x="355600" y="190996"/>
                  <a:pt x="347127" y="179745"/>
                  <a:pt x="335042" y="178008"/>
                </a:cubicBezTo>
                <a:cubicBezTo>
                  <a:pt x="322957" y="176272"/>
                  <a:pt x="311636" y="184745"/>
                  <a:pt x="309900" y="196830"/>
                </a:cubicBezTo>
                <a:cubicBezTo>
                  <a:pt x="300663" y="261422"/>
                  <a:pt x="245031" y="311081"/>
                  <a:pt x="177869" y="311081"/>
                </a:cubicBezTo>
                <a:cubicBezTo>
                  <a:pt x="147032" y="311081"/>
                  <a:pt x="118695" y="300663"/>
                  <a:pt x="96123" y="283091"/>
                </a:cubicBezTo>
                <a:lnTo>
                  <a:pt x="128488" y="250726"/>
                </a:lnTo>
                <a:cubicBezTo>
                  <a:pt x="133281" y="245934"/>
                  <a:pt x="134670" y="238780"/>
                  <a:pt x="132100" y="232529"/>
                </a:cubicBezTo>
                <a:cubicBezTo>
                  <a:pt x="129530" y="226278"/>
                  <a:pt x="123418" y="222250"/>
                  <a:pt x="116681" y="222250"/>
                </a:cubicBezTo>
                <a:lnTo>
                  <a:pt x="16669" y="222250"/>
                </a:lnTo>
                <a:cubicBezTo>
                  <a:pt x="7431" y="222250"/>
                  <a:pt x="0" y="229681"/>
                  <a:pt x="0" y="238919"/>
                </a:cubicBezTo>
                <a:lnTo>
                  <a:pt x="0" y="338931"/>
                </a:lnTo>
                <a:cubicBezTo>
                  <a:pt x="0" y="345668"/>
                  <a:pt x="4028" y="351780"/>
                  <a:pt x="10279" y="354350"/>
                </a:cubicBezTo>
                <a:cubicBezTo>
                  <a:pt x="16530" y="356920"/>
                  <a:pt x="23684" y="355461"/>
                  <a:pt x="28476" y="350738"/>
                </a:cubicBezTo>
                <a:lnTo>
                  <a:pt x="64453" y="314762"/>
                </a:lnTo>
                <a:cubicBezTo>
                  <a:pt x="95151" y="340251"/>
                  <a:pt x="134739" y="355600"/>
                  <a:pt x="177800" y="355600"/>
                </a:cubicBezTo>
                <a:cubicBezTo>
                  <a:pt x="267395" y="355600"/>
                  <a:pt x="341501" y="289342"/>
                  <a:pt x="353794" y="203150"/>
                </a:cubicBezTo>
                <a:close/>
              </a:path>
            </a:pathLst>
          </a:custGeom>
          <a:solidFill>
            <a:srgbClr val="6B7B8C"/>
          </a:solidFill>
          <a:ln/>
        </p:spPr>
      </p:sp>
      <p:sp>
        <p:nvSpPr>
          <p:cNvPr id="9" name="Text 7"/>
          <p:cNvSpPr/>
          <p:nvPr/>
        </p:nvSpPr>
        <p:spPr>
          <a:xfrm>
            <a:off x="1574800" y="3962400"/>
            <a:ext cx="5588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Individuals may need to re-engage later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7620000" y="2540000"/>
            <a:ext cx="25400" cy="2286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11" name="Text 9"/>
          <p:cNvSpPr/>
          <p:nvPr/>
        </p:nvSpPr>
        <p:spPr>
          <a:xfrm>
            <a:off x="8128000" y="2540000"/>
            <a:ext cx="635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MORE EFFECTIVE APPROACH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8001000" y="3111500"/>
            <a:ext cx="7239000" cy="2540000"/>
          </a:xfrm>
          <a:prstGeom prst="rect">
            <a:avLst/>
          </a:prstGeom>
          <a:solidFill>
            <a:srgbClr val="E8E4DE">
              <a:alpha val="37647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8359775" y="3429000"/>
            <a:ext cx="400050" cy="355600"/>
          </a:xfrm>
          <a:custGeom>
            <a:avLst/>
            <a:gdLst/>
            <a:ahLst/>
            <a:cxnLst/>
            <a:rect l="l" t="t" r="r" b="b"/>
            <a:pathLst>
              <a:path w="400050" h="355600">
                <a:moveTo>
                  <a:pt x="238919" y="-22225"/>
                </a:moveTo>
                <a:cubicBezTo>
                  <a:pt x="327888" y="-22225"/>
                  <a:pt x="400050" y="49937"/>
                  <a:pt x="400050" y="138906"/>
                </a:cubicBezTo>
                <a:cubicBezTo>
                  <a:pt x="400050" y="148144"/>
                  <a:pt x="392619" y="155575"/>
                  <a:pt x="383381" y="155575"/>
                </a:cubicBezTo>
                <a:cubicBezTo>
                  <a:pt x="374144" y="155575"/>
                  <a:pt x="366712" y="148144"/>
                  <a:pt x="366712" y="138906"/>
                </a:cubicBezTo>
                <a:cubicBezTo>
                  <a:pt x="366712" y="68342"/>
                  <a:pt x="309483" y="11112"/>
                  <a:pt x="238919" y="11112"/>
                </a:cubicBezTo>
                <a:cubicBezTo>
                  <a:pt x="229681" y="11112"/>
                  <a:pt x="222250" y="3681"/>
                  <a:pt x="222250" y="-5556"/>
                </a:cubicBezTo>
                <a:cubicBezTo>
                  <a:pt x="222250" y="-14794"/>
                  <a:pt x="229681" y="-22225"/>
                  <a:pt x="238919" y="-22225"/>
                </a:cubicBezTo>
                <a:close/>
                <a:moveTo>
                  <a:pt x="244475" y="111125"/>
                </a:moveTo>
                <a:cubicBezTo>
                  <a:pt x="256741" y="111125"/>
                  <a:pt x="266700" y="121084"/>
                  <a:pt x="266700" y="133350"/>
                </a:cubicBezTo>
                <a:cubicBezTo>
                  <a:pt x="266700" y="145616"/>
                  <a:pt x="256741" y="155575"/>
                  <a:pt x="244475" y="155575"/>
                </a:cubicBezTo>
                <a:cubicBezTo>
                  <a:pt x="232209" y="155575"/>
                  <a:pt x="222250" y="145616"/>
                  <a:pt x="222250" y="133350"/>
                </a:cubicBezTo>
                <a:cubicBezTo>
                  <a:pt x="222250" y="121084"/>
                  <a:pt x="232209" y="111125"/>
                  <a:pt x="244475" y="111125"/>
                </a:cubicBezTo>
                <a:close/>
                <a:moveTo>
                  <a:pt x="222250" y="61119"/>
                </a:moveTo>
                <a:cubicBezTo>
                  <a:pt x="222250" y="51881"/>
                  <a:pt x="229681" y="44450"/>
                  <a:pt x="238919" y="44450"/>
                </a:cubicBezTo>
                <a:cubicBezTo>
                  <a:pt x="291078" y="44450"/>
                  <a:pt x="333375" y="86747"/>
                  <a:pt x="333375" y="138906"/>
                </a:cubicBezTo>
                <a:cubicBezTo>
                  <a:pt x="333375" y="148144"/>
                  <a:pt x="325944" y="155575"/>
                  <a:pt x="316706" y="155575"/>
                </a:cubicBezTo>
                <a:cubicBezTo>
                  <a:pt x="307469" y="155575"/>
                  <a:pt x="300038" y="148144"/>
                  <a:pt x="300038" y="138906"/>
                </a:cubicBezTo>
                <a:cubicBezTo>
                  <a:pt x="300038" y="105152"/>
                  <a:pt x="272673" y="77788"/>
                  <a:pt x="238919" y="77788"/>
                </a:cubicBezTo>
                <a:cubicBezTo>
                  <a:pt x="229681" y="77788"/>
                  <a:pt x="222250" y="70356"/>
                  <a:pt x="222250" y="61119"/>
                </a:cubicBezTo>
                <a:close/>
                <a:moveTo>
                  <a:pt x="100082" y="972"/>
                </a:moveTo>
                <a:cubicBezTo>
                  <a:pt x="113764" y="-2778"/>
                  <a:pt x="128072" y="4237"/>
                  <a:pt x="133489" y="17294"/>
                </a:cubicBezTo>
                <a:lnTo>
                  <a:pt x="161617" y="84872"/>
                </a:lnTo>
                <a:cubicBezTo>
                  <a:pt x="166410" y="96331"/>
                  <a:pt x="163076" y="109597"/>
                  <a:pt x="153422" y="117515"/>
                </a:cubicBezTo>
                <a:lnTo>
                  <a:pt x="122793" y="142587"/>
                </a:lnTo>
                <a:cubicBezTo>
                  <a:pt x="145365" y="192316"/>
                  <a:pt x="184606" y="232876"/>
                  <a:pt x="233432" y="257115"/>
                </a:cubicBezTo>
                <a:lnTo>
                  <a:pt x="260241" y="224334"/>
                </a:lnTo>
                <a:cubicBezTo>
                  <a:pt x="268089" y="214680"/>
                  <a:pt x="281355" y="211415"/>
                  <a:pt x="292884" y="216138"/>
                </a:cubicBezTo>
                <a:lnTo>
                  <a:pt x="360462" y="244336"/>
                </a:lnTo>
                <a:cubicBezTo>
                  <a:pt x="373519" y="249753"/>
                  <a:pt x="380534" y="264061"/>
                  <a:pt x="376783" y="277743"/>
                </a:cubicBezTo>
                <a:lnTo>
                  <a:pt x="375741" y="281563"/>
                </a:lnTo>
                <a:cubicBezTo>
                  <a:pt x="363518" y="326499"/>
                  <a:pt x="320109" y="364837"/>
                  <a:pt x="267117" y="353655"/>
                </a:cubicBezTo>
                <a:cubicBezTo>
                  <a:pt x="145574" y="327888"/>
                  <a:pt x="49937" y="232251"/>
                  <a:pt x="24170" y="110708"/>
                </a:cubicBezTo>
                <a:cubicBezTo>
                  <a:pt x="12988" y="57716"/>
                  <a:pt x="51326" y="14307"/>
                  <a:pt x="96193" y="2014"/>
                </a:cubicBezTo>
                <a:lnTo>
                  <a:pt x="100013" y="972"/>
                </a:ln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4" name="Text 12"/>
          <p:cNvSpPr/>
          <p:nvPr/>
        </p:nvSpPr>
        <p:spPr>
          <a:xfrm>
            <a:off x="8940800" y="3327400"/>
            <a:ext cx="5969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Stay connected during wait periods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8382000" y="41910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800" y="74940"/>
                </a:moveTo>
                <a:lnTo>
                  <a:pt x="167382" y="60494"/>
                </a:lnTo>
                <a:cubicBezTo>
                  <a:pt x="150019" y="36463"/>
                  <a:pt x="122168" y="22225"/>
                  <a:pt x="92442" y="22225"/>
                </a:cubicBezTo>
                <a:cubicBezTo>
                  <a:pt x="41394" y="22225"/>
                  <a:pt x="0" y="63619"/>
                  <a:pt x="0" y="114667"/>
                </a:cubicBezTo>
                <a:lnTo>
                  <a:pt x="0" y="116473"/>
                </a:lnTo>
                <a:cubicBezTo>
                  <a:pt x="0" y="132864"/>
                  <a:pt x="4306" y="149810"/>
                  <a:pt x="11529" y="166688"/>
                </a:cubicBezTo>
                <a:lnTo>
                  <a:pt x="85150" y="166688"/>
                </a:lnTo>
                <a:cubicBezTo>
                  <a:pt x="87372" y="166688"/>
                  <a:pt x="89386" y="165368"/>
                  <a:pt x="90289" y="163284"/>
                </a:cubicBezTo>
                <a:lnTo>
                  <a:pt x="112375" y="110292"/>
                </a:lnTo>
                <a:cubicBezTo>
                  <a:pt x="114945" y="104180"/>
                  <a:pt x="120918" y="100151"/>
                  <a:pt x="127516" y="100013"/>
                </a:cubicBezTo>
                <a:cubicBezTo>
                  <a:pt x="134114" y="99874"/>
                  <a:pt x="140226" y="103763"/>
                  <a:pt x="142935" y="109805"/>
                </a:cubicBezTo>
                <a:lnTo>
                  <a:pt x="178564" y="188913"/>
                </a:lnTo>
                <a:lnTo>
                  <a:pt x="207318" y="131405"/>
                </a:lnTo>
                <a:cubicBezTo>
                  <a:pt x="210165" y="125780"/>
                  <a:pt x="215930" y="122168"/>
                  <a:pt x="222250" y="122168"/>
                </a:cubicBezTo>
                <a:cubicBezTo>
                  <a:pt x="228570" y="122168"/>
                  <a:pt x="234335" y="125710"/>
                  <a:pt x="237182" y="131405"/>
                </a:cubicBezTo>
                <a:lnTo>
                  <a:pt x="253296" y="163562"/>
                </a:lnTo>
                <a:cubicBezTo>
                  <a:pt x="254268" y="165437"/>
                  <a:pt x="256143" y="166618"/>
                  <a:pt x="258296" y="166618"/>
                </a:cubicBezTo>
                <a:lnTo>
                  <a:pt x="344140" y="166618"/>
                </a:lnTo>
                <a:cubicBezTo>
                  <a:pt x="351433" y="149741"/>
                  <a:pt x="355669" y="132794"/>
                  <a:pt x="355669" y="116403"/>
                </a:cubicBezTo>
                <a:lnTo>
                  <a:pt x="355669" y="114598"/>
                </a:lnTo>
                <a:cubicBezTo>
                  <a:pt x="355600" y="63619"/>
                  <a:pt x="314206" y="22225"/>
                  <a:pt x="263158" y="22225"/>
                </a:cubicBezTo>
                <a:cubicBezTo>
                  <a:pt x="233501" y="22225"/>
                  <a:pt x="205581" y="36463"/>
                  <a:pt x="188218" y="60494"/>
                </a:cubicBezTo>
                <a:lnTo>
                  <a:pt x="177800" y="74870"/>
                </a:lnTo>
                <a:close/>
                <a:moveTo>
                  <a:pt x="326152" y="200025"/>
                </a:moveTo>
                <a:lnTo>
                  <a:pt x="258227" y="200025"/>
                </a:lnTo>
                <a:cubicBezTo>
                  <a:pt x="243503" y="200025"/>
                  <a:pt x="230029" y="191691"/>
                  <a:pt x="223431" y="178495"/>
                </a:cubicBezTo>
                <a:lnTo>
                  <a:pt x="222250" y="176133"/>
                </a:lnTo>
                <a:lnTo>
                  <a:pt x="192732" y="235238"/>
                </a:lnTo>
                <a:cubicBezTo>
                  <a:pt x="189885" y="241002"/>
                  <a:pt x="183912" y="244614"/>
                  <a:pt x="177453" y="244475"/>
                </a:cubicBezTo>
                <a:cubicBezTo>
                  <a:pt x="170994" y="244336"/>
                  <a:pt x="165229" y="240516"/>
                  <a:pt x="162590" y="234682"/>
                </a:cubicBezTo>
                <a:lnTo>
                  <a:pt x="128349" y="158631"/>
                </a:lnTo>
                <a:lnTo>
                  <a:pt x="121057" y="176133"/>
                </a:lnTo>
                <a:cubicBezTo>
                  <a:pt x="115014" y="190649"/>
                  <a:pt x="100846" y="200094"/>
                  <a:pt x="85150" y="200094"/>
                </a:cubicBezTo>
                <a:lnTo>
                  <a:pt x="29448" y="200094"/>
                </a:lnTo>
                <a:cubicBezTo>
                  <a:pt x="62230" y="251351"/>
                  <a:pt x="114875" y="298510"/>
                  <a:pt x="147796" y="323652"/>
                </a:cubicBezTo>
                <a:cubicBezTo>
                  <a:pt x="156408" y="330180"/>
                  <a:pt x="166965" y="333444"/>
                  <a:pt x="177731" y="333444"/>
                </a:cubicBezTo>
                <a:cubicBezTo>
                  <a:pt x="188496" y="333444"/>
                  <a:pt x="199122" y="330250"/>
                  <a:pt x="207665" y="323652"/>
                </a:cubicBezTo>
                <a:cubicBezTo>
                  <a:pt x="240725" y="298440"/>
                  <a:pt x="293370" y="251281"/>
                  <a:pt x="326152" y="200025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6" name="Text 14"/>
          <p:cNvSpPr/>
          <p:nvPr/>
        </p:nvSpPr>
        <p:spPr>
          <a:xfrm>
            <a:off x="8940800" y="4089400"/>
            <a:ext cx="5969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Provide support + interim harm reduction</a:t>
            </a:r>
            <a:endParaRPr lang="en-US" sz="2000" dirty="0"/>
          </a:p>
        </p:txBody>
      </p:sp>
      <p:sp>
        <p:nvSpPr>
          <p:cNvPr id="17" name="Shape 15"/>
          <p:cNvSpPr/>
          <p:nvPr/>
        </p:nvSpPr>
        <p:spPr>
          <a:xfrm>
            <a:off x="8359775" y="4953000"/>
            <a:ext cx="400050" cy="355600"/>
          </a:xfrm>
          <a:custGeom>
            <a:avLst/>
            <a:gdLst/>
            <a:ahLst/>
            <a:cxnLst/>
            <a:rect l="l" t="t" r="r" b="b"/>
            <a:pathLst>
              <a:path w="400050" h="355600">
                <a:moveTo>
                  <a:pt x="258157" y="29934"/>
                </a:moveTo>
                <a:cubicBezTo>
                  <a:pt x="250101" y="22225"/>
                  <a:pt x="238224" y="20072"/>
                  <a:pt x="228015" y="24448"/>
                </a:cubicBezTo>
                <a:cubicBezTo>
                  <a:pt x="217805" y="28823"/>
                  <a:pt x="211138" y="38894"/>
                  <a:pt x="211138" y="50006"/>
                </a:cubicBezTo>
                <a:lnTo>
                  <a:pt x="211138" y="144671"/>
                </a:lnTo>
                <a:lnTo>
                  <a:pt x="91470" y="30004"/>
                </a:lnTo>
                <a:cubicBezTo>
                  <a:pt x="83413" y="22225"/>
                  <a:pt x="71537" y="20072"/>
                  <a:pt x="61327" y="24448"/>
                </a:cubicBezTo>
                <a:cubicBezTo>
                  <a:pt x="51117" y="28823"/>
                  <a:pt x="44450" y="38894"/>
                  <a:pt x="44450" y="50006"/>
                </a:cubicBezTo>
                <a:lnTo>
                  <a:pt x="44450" y="305594"/>
                </a:lnTo>
                <a:cubicBezTo>
                  <a:pt x="44450" y="316706"/>
                  <a:pt x="51117" y="326777"/>
                  <a:pt x="61327" y="331153"/>
                </a:cubicBezTo>
                <a:cubicBezTo>
                  <a:pt x="71537" y="335528"/>
                  <a:pt x="83413" y="333375"/>
                  <a:pt x="91470" y="325666"/>
                </a:cubicBezTo>
                <a:lnTo>
                  <a:pt x="211138" y="210929"/>
                </a:lnTo>
                <a:lnTo>
                  <a:pt x="211138" y="305594"/>
                </a:lnTo>
                <a:cubicBezTo>
                  <a:pt x="211138" y="316706"/>
                  <a:pt x="217805" y="326777"/>
                  <a:pt x="228015" y="331153"/>
                </a:cubicBezTo>
                <a:cubicBezTo>
                  <a:pt x="238224" y="335528"/>
                  <a:pt x="250101" y="333375"/>
                  <a:pt x="258157" y="325666"/>
                </a:cubicBezTo>
                <a:lnTo>
                  <a:pt x="391507" y="197872"/>
                </a:lnTo>
                <a:cubicBezTo>
                  <a:pt x="396994" y="192663"/>
                  <a:pt x="400050" y="185370"/>
                  <a:pt x="400050" y="177800"/>
                </a:cubicBezTo>
                <a:cubicBezTo>
                  <a:pt x="400050" y="170230"/>
                  <a:pt x="396925" y="163006"/>
                  <a:pt x="391507" y="157728"/>
                </a:cubicBezTo>
                <a:lnTo>
                  <a:pt x="258157" y="29934"/>
                </a:ln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8" name="Text 16"/>
          <p:cNvSpPr/>
          <p:nvPr/>
        </p:nvSpPr>
        <p:spPr>
          <a:xfrm>
            <a:off x="8940800" y="4851400"/>
            <a:ext cx="5969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Maintain momentum toward placement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1016000" y="6350000"/>
            <a:ext cx="254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BENEFIT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1016000" y="6921500"/>
            <a:ext cx="6858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9A87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▶</a:t>
            </a:r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Fewer lost opportunities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1016000" y="7556500"/>
            <a:ext cx="6858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9A87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▶</a:t>
            </a:r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Increased successful admissions</a:t>
            </a:r>
            <a:endParaRPr lang="en-US" sz="20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3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16000" y="762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JOURNEY REFRAME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1016000" y="1270000"/>
            <a:ext cx="736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2E5A5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Jail Release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1016000" y="2057400"/>
            <a:ext cx="1016000" cy="50800"/>
          </a:xfrm>
          <a:prstGeom prst="rect">
            <a:avLst/>
          </a:prstGeom>
          <a:solidFill>
            <a:srgbClr val="C9A87C"/>
          </a:solidFill>
          <a:ln/>
        </p:spPr>
      </p:sp>
      <p:sp>
        <p:nvSpPr>
          <p:cNvPr id="5" name="Text 3"/>
          <p:cNvSpPr/>
          <p:nvPr/>
        </p:nvSpPr>
        <p:spPr>
          <a:xfrm>
            <a:off x="1016000" y="2540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CURRENT PATTERN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060450" y="3302000"/>
            <a:ext cx="266700" cy="355600"/>
          </a:xfrm>
          <a:custGeom>
            <a:avLst/>
            <a:gdLst/>
            <a:ahLst/>
            <a:cxnLst/>
            <a:rect l="l" t="t" r="r" b="b"/>
            <a:pathLst>
              <a:path w="266700" h="355600">
                <a:moveTo>
                  <a:pt x="0" y="44450"/>
                </a:moveTo>
                <a:cubicBezTo>
                  <a:pt x="0" y="19933"/>
                  <a:pt x="19933" y="0"/>
                  <a:pt x="44450" y="0"/>
                </a:cubicBezTo>
                <a:lnTo>
                  <a:pt x="148282" y="0"/>
                </a:lnTo>
                <a:cubicBezTo>
                  <a:pt x="160089" y="0"/>
                  <a:pt x="171410" y="4653"/>
                  <a:pt x="179745" y="12988"/>
                </a:cubicBezTo>
                <a:lnTo>
                  <a:pt x="253712" y="87025"/>
                </a:lnTo>
                <a:cubicBezTo>
                  <a:pt x="262047" y="95359"/>
                  <a:pt x="266700" y="106680"/>
                  <a:pt x="266700" y="118487"/>
                </a:cubicBezTo>
                <a:lnTo>
                  <a:pt x="266700" y="311150"/>
                </a:lnTo>
                <a:cubicBezTo>
                  <a:pt x="266700" y="335667"/>
                  <a:pt x="246767" y="355600"/>
                  <a:pt x="222250" y="355600"/>
                </a:cubicBezTo>
                <a:lnTo>
                  <a:pt x="44450" y="355600"/>
                </a:lnTo>
                <a:cubicBezTo>
                  <a:pt x="19933" y="355600"/>
                  <a:pt x="0" y="335667"/>
                  <a:pt x="0" y="311150"/>
                </a:cubicBezTo>
                <a:lnTo>
                  <a:pt x="0" y="44450"/>
                </a:lnTo>
                <a:close/>
                <a:moveTo>
                  <a:pt x="144463" y="40630"/>
                </a:moveTo>
                <a:lnTo>
                  <a:pt x="144463" y="105569"/>
                </a:lnTo>
                <a:cubicBezTo>
                  <a:pt x="144463" y="114806"/>
                  <a:pt x="151894" y="122238"/>
                  <a:pt x="161131" y="122238"/>
                </a:cubicBezTo>
                <a:lnTo>
                  <a:pt x="226070" y="122238"/>
                </a:lnTo>
                <a:lnTo>
                  <a:pt x="144463" y="40630"/>
                </a:lnTo>
                <a:close/>
                <a:moveTo>
                  <a:pt x="61119" y="44450"/>
                </a:moveTo>
                <a:cubicBezTo>
                  <a:pt x="51881" y="44450"/>
                  <a:pt x="44450" y="51881"/>
                  <a:pt x="44450" y="61119"/>
                </a:cubicBezTo>
                <a:cubicBezTo>
                  <a:pt x="44450" y="70356"/>
                  <a:pt x="51881" y="77788"/>
                  <a:pt x="61119" y="77788"/>
                </a:cubicBezTo>
                <a:lnTo>
                  <a:pt x="94456" y="77788"/>
                </a:lnTo>
                <a:cubicBezTo>
                  <a:pt x="103694" y="77788"/>
                  <a:pt x="111125" y="70356"/>
                  <a:pt x="111125" y="61119"/>
                </a:cubicBezTo>
                <a:cubicBezTo>
                  <a:pt x="111125" y="51881"/>
                  <a:pt x="103694" y="44450"/>
                  <a:pt x="94456" y="44450"/>
                </a:cubicBezTo>
                <a:lnTo>
                  <a:pt x="61119" y="44450"/>
                </a:lnTo>
                <a:close/>
                <a:moveTo>
                  <a:pt x="61119" y="111125"/>
                </a:moveTo>
                <a:cubicBezTo>
                  <a:pt x="51881" y="111125"/>
                  <a:pt x="44450" y="118556"/>
                  <a:pt x="44450" y="127794"/>
                </a:cubicBezTo>
                <a:cubicBezTo>
                  <a:pt x="44450" y="137031"/>
                  <a:pt x="51881" y="144463"/>
                  <a:pt x="61119" y="144463"/>
                </a:cubicBezTo>
                <a:lnTo>
                  <a:pt x="94456" y="144463"/>
                </a:lnTo>
                <a:cubicBezTo>
                  <a:pt x="103694" y="144463"/>
                  <a:pt x="111125" y="137031"/>
                  <a:pt x="111125" y="127794"/>
                </a:cubicBezTo>
                <a:cubicBezTo>
                  <a:pt x="111125" y="118556"/>
                  <a:pt x="103694" y="111125"/>
                  <a:pt x="94456" y="111125"/>
                </a:cubicBezTo>
                <a:lnTo>
                  <a:pt x="61119" y="111125"/>
                </a:lnTo>
                <a:close/>
                <a:moveTo>
                  <a:pt x="109944" y="222250"/>
                </a:moveTo>
                <a:cubicBezTo>
                  <a:pt x="102096" y="222250"/>
                  <a:pt x="94734" y="225792"/>
                  <a:pt x="89872" y="231904"/>
                </a:cubicBezTo>
                <a:lnTo>
                  <a:pt x="48131" y="284063"/>
                </a:lnTo>
                <a:cubicBezTo>
                  <a:pt x="42366" y="291217"/>
                  <a:pt x="43547" y="301774"/>
                  <a:pt x="50701" y="307469"/>
                </a:cubicBezTo>
                <a:cubicBezTo>
                  <a:pt x="57854" y="313164"/>
                  <a:pt x="68411" y="312053"/>
                  <a:pt x="74106" y="304830"/>
                </a:cubicBezTo>
                <a:lnTo>
                  <a:pt x="106819" y="263991"/>
                </a:lnTo>
                <a:lnTo>
                  <a:pt x="117376" y="299204"/>
                </a:lnTo>
                <a:cubicBezTo>
                  <a:pt x="119459" y="306288"/>
                  <a:pt x="125988" y="311081"/>
                  <a:pt x="133350" y="311081"/>
                </a:cubicBezTo>
                <a:lnTo>
                  <a:pt x="205581" y="311081"/>
                </a:lnTo>
                <a:cubicBezTo>
                  <a:pt x="214819" y="311081"/>
                  <a:pt x="222250" y="303649"/>
                  <a:pt x="222250" y="294412"/>
                </a:cubicBezTo>
                <a:cubicBezTo>
                  <a:pt x="222250" y="285175"/>
                  <a:pt x="214819" y="277743"/>
                  <a:pt x="205581" y="277743"/>
                </a:cubicBezTo>
                <a:lnTo>
                  <a:pt x="145782" y="277743"/>
                </a:lnTo>
                <a:lnTo>
                  <a:pt x="134600" y="240516"/>
                </a:lnTo>
                <a:cubicBezTo>
                  <a:pt x="131336" y="229612"/>
                  <a:pt x="121335" y="222181"/>
                  <a:pt x="109944" y="222181"/>
                </a:cubicBezTo>
                <a:close/>
              </a:path>
            </a:pathLst>
          </a:custGeom>
          <a:solidFill>
            <a:srgbClr val="6B7B8C"/>
          </a:solidFill>
          <a:ln/>
        </p:spPr>
      </p:sp>
      <p:sp>
        <p:nvSpPr>
          <p:cNvPr id="7" name="Text 5"/>
          <p:cNvSpPr/>
          <p:nvPr/>
        </p:nvSpPr>
        <p:spPr>
          <a:xfrm>
            <a:off x="1574800" y="3200400"/>
            <a:ext cx="5588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Discharge planning occurs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993775" y="4064000"/>
            <a:ext cx="400050" cy="355600"/>
          </a:xfrm>
          <a:custGeom>
            <a:avLst/>
            <a:gdLst/>
            <a:ahLst/>
            <a:cxnLst/>
            <a:rect l="l" t="t" r="r" b="b"/>
            <a:pathLst>
              <a:path w="400050" h="355600">
                <a:moveTo>
                  <a:pt x="38894" y="156686"/>
                </a:moveTo>
                <a:lnTo>
                  <a:pt x="22503" y="205720"/>
                </a:lnTo>
                <a:lnTo>
                  <a:pt x="22503" y="66675"/>
                </a:lnTo>
                <a:cubicBezTo>
                  <a:pt x="22503" y="42158"/>
                  <a:pt x="42436" y="22225"/>
                  <a:pt x="66953" y="22225"/>
                </a:cubicBezTo>
                <a:lnTo>
                  <a:pt x="163284" y="22225"/>
                </a:lnTo>
                <a:cubicBezTo>
                  <a:pt x="172869" y="22225"/>
                  <a:pt x="182245" y="25350"/>
                  <a:pt x="189954" y="31115"/>
                </a:cubicBezTo>
                <a:lnTo>
                  <a:pt x="216624" y="51117"/>
                </a:lnTo>
                <a:cubicBezTo>
                  <a:pt x="220444" y="54035"/>
                  <a:pt x="225167" y="55563"/>
                  <a:pt x="229959" y="55563"/>
                </a:cubicBezTo>
                <a:lnTo>
                  <a:pt x="311428" y="55563"/>
                </a:lnTo>
                <a:cubicBezTo>
                  <a:pt x="335945" y="55563"/>
                  <a:pt x="355878" y="75496"/>
                  <a:pt x="355878" y="100013"/>
                </a:cubicBezTo>
                <a:lnTo>
                  <a:pt x="355878" y="111125"/>
                </a:lnTo>
                <a:lnTo>
                  <a:pt x="102096" y="111125"/>
                </a:lnTo>
                <a:cubicBezTo>
                  <a:pt x="73412" y="111125"/>
                  <a:pt x="47923" y="129461"/>
                  <a:pt x="38824" y="156686"/>
                </a:cubicBezTo>
                <a:close/>
                <a:moveTo>
                  <a:pt x="331847" y="311150"/>
                </a:moveTo>
                <a:lnTo>
                  <a:pt x="68759" y="311150"/>
                </a:lnTo>
                <a:cubicBezTo>
                  <a:pt x="45978" y="311150"/>
                  <a:pt x="29934" y="288856"/>
                  <a:pt x="37157" y="267256"/>
                </a:cubicBezTo>
                <a:lnTo>
                  <a:pt x="70495" y="167243"/>
                </a:lnTo>
                <a:cubicBezTo>
                  <a:pt x="75009" y="153630"/>
                  <a:pt x="87789" y="144463"/>
                  <a:pt x="102096" y="144463"/>
                </a:cubicBezTo>
                <a:lnTo>
                  <a:pt x="365185" y="144463"/>
                </a:lnTo>
                <a:cubicBezTo>
                  <a:pt x="387965" y="144463"/>
                  <a:pt x="404009" y="166757"/>
                  <a:pt x="396786" y="188357"/>
                </a:cubicBezTo>
                <a:lnTo>
                  <a:pt x="363448" y="288369"/>
                </a:lnTo>
                <a:cubicBezTo>
                  <a:pt x="358934" y="301982"/>
                  <a:pt x="346154" y="311150"/>
                  <a:pt x="331847" y="311150"/>
                </a:cubicBezTo>
                <a:close/>
              </a:path>
            </a:pathLst>
          </a:custGeom>
          <a:solidFill>
            <a:srgbClr val="6B7B8C"/>
          </a:solidFill>
          <a:ln/>
        </p:spPr>
      </p:sp>
      <p:sp>
        <p:nvSpPr>
          <p:cNvPr id="9" name="Text 7"/>
          <p:cNvSpPr/>
          <p:nvPr/>
        </p:nvSpPr>
        <p:spPr>
          <a:xfrm>
            <a:off x="1574800" y="3962400"/>
            <a:ext cx="5588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Resources and referrals are provided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7620000" y="2540000"/>
            <a:ext cx="25400" cy="2286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11" name="Text 9"/>
          <p:cNvSpPr/>
          <p:nvPr/>
        </p:nvSpPr>
        <p:spPr>
          <a:xfrm>
            <a:off x="8128000" y="2540000"/>
            <a:ext cx="635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MORE EFFECTIVE APPROACH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8001000" y="3111500"/>
            <a:ext cx="7239000" cy="2540000"/>
          </a:xfrm>
          <a:prstGeom prst="rect">
            <a:avLst/>
          </a:prstGeom>
          <a:solidFill>
            <a:srgbClr val="E8E4DE">
              <a:alpha val="37647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8382000" y="34290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2225" y="44450"/>
                </a:moveTo>
                <a:cubicBezTo>
                  <a:pt x="22225" y="19917"/>
                  <a:pt x="42142" y="0"/>
                  <a:pt x="66675" y="0"/>
                </a:cubicBezTo>
                <a:cubicBezTo>
                  <a:pt x="91208" y="0"/>
                  <a:pt x="111125" y="19917"/>
                  <a:pt x="111125" y="44450"/>
                </a:cubicBezTo>
                <a:cubicBezTo>
                  <a:pt x="111125" y="68983"/>
                  <a:pt x="91208" y="88900"/>
                  <a:pt x="66675" y="88900"/>
                </a:cubicBezTo>
                <a:cubicBezTo>
                  <a:pt x="42142" y="88900"/>
                  <a:pt x="22225" y="68983"/>
                  <a:pt x="22225" y="44450"/>
                </a:cubicBezTo>
                <a:close/>
                <a:moveTo>
                  <a:pt x="0" y="155575"/>
                </a:moveTo>
                <a:cubicBezTo>
                  <a:pt x="0" y="131058"/>
                  <a:pt x="19933" y="111125"/>
                  <a:pt x="44450" y="111125"/>
                </a:cubicBezTo>
                <a:lnTo>
                  <a:pt x="88900" y="111125"/>
                </a:lnTo>
                <a:cubicBezTo>
                  <a:pt x="91122" y="111125"/>
                  <a:pt x="93345" y="111264"/>
                  <a:pt x="95498" y="111611"/>
                </a:cubicBezTo>
                <a:lnTo>
                  <a:pt x="64661" y="142448"/>
                </a:lnTo>
                <a:cubicBezTo>
                  <a:pt x="45145" y="161965"/>
                  <a:pt x="45145" y="193635"/>
                  <a:pt x="64661" y="213152"/>
                </a:cubicBezTo>
                <a:lnTo>
                  <a:pt x="103555" y="252045"/>
                </a:lnTo>
                <a:cubicBezTo>
                  <a:pt x="105916" y="254407"/>
                  <a:pt x="108416" y="256490"/>
                  <a:pt x="111125" y="258296"/>
                </a:cubicBezTo>
                <a:lnTo>
                  <a:pt x="111125" y="322263"/>
                </a:lnTo>
                <a:cubicBezTo>
                  <a:pt x="111125" y="340668"/>
                  <a:pt x="96193" y="355600"/>
                  <a:pt x="77788" y="355600"/>
                </a:cubicBezTo>
                <a:lnTo>
                  <a:pt x="55563" y="355600"/>
                </a:lnTo>
                <a:cubicBezTo>
                  <a:pt x="37157" y="355600"/>
                  <a:pt x="22225" y="340668"/>
                  <a:pt x="22225" y="322263"/>
                </a:cubicBezTo>
                <a:lnTo>
                  <a:pt x="22225" y="238502"/>
                </a:lnTo>
                <a:cubicBezTo>
                  <a:pt x="8959" y="230862"/>
                  <a:pt x="0" y="216485"/>
                  <a:pt x="0" y="200025"/>
                </a:cubicBezTo>
                <a:lnTo>
                  <a:pt x="0" y="155575"/>
                </a:lnTo>
                <a:close/>
                <a:moveTo>
                  <a:pt x="244475" y="44450"/>
                </a:moveTo>
                <a:cubicBezTo>
                  <a:pt x="244475" y="19917"/>
                  <a:pt x="264392" y="0"/>
                  <a:pt x="288925" y="0"/>
                </a:cubicBezTo>
                <a:cubicBezTo>
                  <a:pt x="313458" y="0"/>
                  <a:pt x="333375" y="19917"/>
                  <a:pt x="333375" y="44450"/>
                </a:cubicBezTo>
                <a:cubicBezTo>
                  <a:pt x="333375" y="68983"/>
                  <a:pt x="313458" y="88900"/>
                  <a:pt x="288925" y="88900"/>
                </a:cubicBezTo>
                <a:cubicBezTo>
                  <a:pt x="264392" y="88900"/>
                  <a:pt x="244475" y="68983"/>
                  <a:pt x="244475" y="44450"/>
                </a:cubicBezTo>
                <a:close/>
                <a:moveTo>
                  <a:pt x="290939" y="142448"/>
                </a:moveTo>
                <a:lnTo>
                  <a:pt x="260102" y="111611"/>
                </a:lnTo>
                <a:cubicBezTo>
                  <a:pt x="262255" y="111264"/>
                  <a:pt x="264478" y="111125"/>
                  <a:pt x="266700" y="111125"/>
                </a:cubicBezTo>
                <a:lnTo>
                  <a:pt x="311150" y="111125"/>
                </a:lnTo>
                <a:cubicBezTo>
                  <a:pt x="335667" y="111125"/>
                  <a:pt x="355600" y="131058"/>
                  <a:pt x="355600" y="155575"/>
                </a:cubicBezTo>
                <a:lnTo>
                  <a:pt x="355600" y="200025"/>
                </a:lnTo>
                <a:cubicBezTo>
                  <a:pt x="355600" y="216485"/>
                  <a:pt x="346641" y="230862"/>
                  <a:pt x="333375" y="238502"/>
                </a:cubicBezTo>
                <a:lnTo>
                  <a:pt x="333375" y="322263"/>
                </a:lnTo>
                <a:cubicBezTo>
                  <a:pt x="333375" y="340668"/>
                  <a:pt x="318443" y="355600"/>
                  <a:pt x="300038" y="355600"/>
                </a:cubicBezTo>
                <a:lnTo>
                  <a:pt x="277813" y="355600"/>
                </a:lnTo>
                <a:cubicBezTo>
                  <a:pt x="259407" y="355600"/>
                  <a:pt x="244475" y="340668"/>
                  <a:pt x="244475" y="322263"/>
                </a:cubicBezTo>
                <a:lnTo>
                  <a:pt x="244475" y="258296"/>
                </a:lnTo>
                <a:cubicBezTo>
                  <a:pt x="247184" y="256490"/>
                  <a:pt x="249684" y="254407"/>
                  <a:pt x="252045" y="252045"/>
                </a:cubicBezTo>
                <a:lnTo>
                  <a:pt x="290939" y="213152"/>
                </a:lnTo>
                <a:cubicBezTo>
                  <a:pt x="310455" y="193635"/>
                  <a:pt x="310455" y="161965"/>
                  <a:pt x="290939" y="142448"/>
                </a:cubicBezTo>
                <a:close/>
                <a:moveTo>
                  <a:pt x="210304" y="123488"/>
                </a:moveTo>
                <a:cubicBezTo>
                  <a:pt x="216555" y="120918"/>
                  <a:pt x="223709" y="122307"/>
                  <a:pt x="228501" y="127099"/>
                </a:cubicBezTo>
                <a:lnTo>
                  <a:pt x="267395" y="165993"/>
                </a:lnTo>
                <a:cubicBezTo>
                  <a:pt x="273923" y="172522"/>
                  <a:pt x="273923" y="183078"/>
                  <a:pt x="267395" y="189538"/>
                </a:cubicBezTo>
                <a:lnTo>
                  <a:pt x="228501" y="228431"/>
                </a:lnTo>
                <a:cubicBezTo>
                  <a:pt x="223709" y="233224"/>
                  <a:pt x="216555" y="234613"/>
                  <a:pt x="210304" y="232043"/>
                </a:cubicBezTo>
                <a:cubicBezTo>
                  <a:pt x="204053" y="229473"/>
                  <a:pt x="200025" y="223431"/>
                  <a:pt x="200025" y="216694"/>
                </a:cubicBezTo>
                <a:lnTo>
                  <a:pt x="200025" y="200025"/>
                </a:lnTo>
                <a:lnTo>
                  <a:pt x="155575" y="200025"/>
                </a:lnTo>
                <a:lnTo>
                  <a:pt x="155575" y="216694"/>
                </a:lnTo>
                <a:cubicBezTo>
                  <a:pt x="155575" y="223431"/>
                  <a:pt x="151547" y="229543"/>
                  <a:pt x="145296" y="232112"/>
                </a:cubicBezTo>
                <a:cubicBezTo>
                  <a:pt x="139045" y="234682"/>
                  <a:pt x="131891" y="233293"/>
                  <a:pt x="127099" y="228501"/>
                </a:cubicBezTo>
                <a:lnTo>
                  <a:pt x="88205" y="189607"/>
                </a:lnTo>
                <a:cubicBezTo>
                  <a:pt x="81677" y="183078"/>
                  <a:pt x="81677" y="172522"/>
                  <a:pt x="88205" y="166062"/>
                </a:cubicBezTo>
                <a:lnTo>
                  <a:pt x="127099" y="127169"/>
                </a:lnTo>
                <a:cubicBezTo>
                  <a:pt x="131891" y="122376"/>
                  <a:pt x="139045" y="120987"/>
                  <a:pt x="145296" y="123557"/>
                </a:cubicBezTo>
                <a:cubicBezTo>
                  <a:pt x="151547" y="126127"/>
                  <a:pt x="155575" y="132169"/>
                  <a:pt x="155575" y="138906"/>
                </a:cubicBezTo>
                <a:lnTo>
                  <a:pt x="155575" y="155575"/>
                </a:lnTo>
                <a:lnTo>
                  <a:pt x="200025" y="155575"/>
                </a:lnTo>
                <a:lnTo>
                  <a:pt x="200025" y="138906"/>
                </a:lnTo>
                <a:cubicBezTo>
                  <a:pt x="200025" y="132169"/>
                  <a:pt x="204053" y="126057"/>
                  <a:pt x="210304" y="123488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4" name="Text 12"/>
          <p:cNvSpPr/>
          <p:nvPr/>
        </p:nvSpPr>
        <p:spPr>
          <a:xfrm>
            <a:off x="8940800" y="3327400"/>
            <a:ext cx="5969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Pre-release engagement with a peer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8404225" y="4191000"/>
            <a:ext cx="311150" cy="355600"/>
          </a:xfrm>
          <a:custGeom>
            <a:avLst/>
            <a:gdLst/>
            <a:ahLst/>
            <a:cxnLst/>
            <a:rect l="l" t="t" r="r" b="b"/>
            <a:pathLst>
              <a:path w="311150" h="355600">
                <a:moveTo>
                  <a:pt x="200025" y="44450"/>
                </a:moveTo>
                <a:lnTo>
                  <a:pt x="244475" y="44450"/>
                </a:lnTo>
                <a:lnTo>
                  <a:pt x="244475" y="333375"/>
                </a:lnTo>
                <a:cubicBezTo>
                  <a:pt x="244475" y="345668"/>
                  <a:pt x="254407" y="355600"/>
                  <a:pt x="266700" y="355600"/>
                </a:cubicBezTo>
                <a:lnTo>
                  <a:pt x="288925" y="355600"/>
                </a:lnTo>
                <a:cubicBezTo>
                  <a:pt x="301218" y="355600"/>
                  <a:pt x="311150" y="345668"/>
                  <a:pt x="311150" y="333375"/>
                </a:cubicBezTo>
                <a:cubicBezTo>
                  <a:pt x="311150" y="321082"/>
                  <a:pt x="301218" y="311150"/>
                  <a:pt x="288925" y="311150"/>
                </a:cubicBezTo>
                <a:lnTo>
                  <a:pt x="288925" y="44450"/>
                </a:lnTo>
                <a:cubicBezTo>
                  <a:pt x="288925" y="19933"/>
                  <a:pt x="268992" y="0"/>
                  <a:pt x="244475" y="0"/>
                </a:cubicBezTo>
                <a:lnTo>
                  <a:pt x="177800" y="0"/>
                </a:lnTo>
                <a:lnTo>
                  <a:pt x="177800" y="0"/>
                </a:lnTo>
                <a:lnTo>
                  <a:pt x="66675" y="0"/>
                </a:lnTo>
                <a:cubicBezTo>
                  <a:pt x="42158" y="0"/>
                  <a:pt x="22225" y="19933"/>
                  <a:pt x="22225" y="44450"/>
                </a:cubicBezTo>
                <a:lnTo>
                  <a:pt x="22225" y="311150"/>
                </a:lnTo>
                <a:cubicBezTo>
                  <a:pt x="9932" y="311150"/>
                  <a:pt x="0" y="321082"/>
                  <a:pt x="0" y="333375"/>
                </a:cubicBezTo>
                <a:cubicBezTo>
                  <a:pt x="0" y="345668"/>
                  <a:pt x="9932" y="355600"/>
                  <a:pt x="22225" y="355600"/>
                </a:cubicBezTo>
                <a:lnTo>
                  <a:pt x="177800" y="355600"/>
                </a:lnTo>
                <a:cubicBezTo>
                  <a:pt x="190093" y="355600"/>
                  <a:pt x="200025" y="345668"/>
                  <a:pt x="200025" y="333375"/>
                </a:cubicBezTo>
                <a:lnTo>
                  <a:pt x="200025" y="44450"/>
                </a:lnTo>
                <a:close/>
                <a:moveTo>
                  <a:pt x="111125" y="177800"/>
                </a:moveTo>
                <a:cubicBezTo>
                  <a:pt x="111125" y="165534"/>
                  <a:pt x="121084" y="155575"/>
                  <a:pt x="133350" y="155575"/>
                </a:cubicBezTo>
                <a:cubicBezTo>
                  <a:pt x="145616" y="155575"/>
                  <a:pt x="155575" y="165534"/>
                  <a:pt x="155575" y="177800"/>
                </a:cubicBezTo>
                <a:cubicBezTo>
                  <a:pt x="155575" y="190066"/>
                  <a:pt x="145616" y="200025"/>
                  <a:pt x="133350" y="200025"/>
                </a:cubicBezTo>
                <a:cubicBezTo>
                  <a:pt x="121084" y="200025"/>
                  <a:pt x="111125" y="190066"/>
                  <a:pt x="111125" y="177800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6" name="Text 14"/>
          <p:cNvSpPr/>
          <p:nvPr/>
        </p:nvSpPr>
        <p:spPr>
          <a:xfrm>
            <a:off x="8940800" y="4089400"/>
            <a:ext cx="5969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Immediate connection at point of release</a:t>
            </a:r>
            <a:endParaRPr lang="en-US" sz="2000" dirty="0"/>
          </a:p>
        </p:txBody>
      </p:sp>
      <p:sp>
        <p:nvSpPr>
          <p:cNvPr id="17" name="Shape 15"/>
          <p:cNvSpPr/>
          <p:nvPr/>
        </p:nvSpPr>
        <p:spPr>
          <a:xfrm>
            <a:off x="8404225" y="4953000"/>
            <a:ext cx="311150" cy="355600"/>
          </a:xfrm>
          <a:custGeom>
            <a:avLst/>
            <a:gdLst/>
            <a:ahLst/>
            <a:cxnLst/>
            <a:rect l="l" t="t" r="r" b="b"/>
            <a:pathLst>
              <a:path w="311150" h="355600">
                <a:moveTo>
                  <a:pt x="88900" y="0"/>
                </a:moveTo>
                <a:cubicBezTo>
                  <a:pt x="101193" y="0"/>
                  <a:pt x="111125" y="9932"/>
                  <a:pt x="111125" y="22225"/>
                </a:cubicBezTo>
                <a:lnTo>
                  <a:pt x="111125" y="44450"/>
                </a:lnTo>
                <a:lnTo>
                  <a:pt x="200025" y="44450"/>
                </a:lnTo>
                <a:lnTo>
                  <a:pt x="200025" y="22225"/>
                </a:lnTo>
                <a:cubicBezTo>
                  <a:pt x="200025" y="9932"/>
                  <a:pt x="209957" y="0"/>
                  <a:pt x="222250" y="0"/>
                </a:cubicBezTo>
                <a:cubicBezTo>
                  <a:pt x="234543" y="0"/>
                  <a:pt x="244475" y="9932"/>
                  <a:pt x="244475" y="22225"/>
                </a:cubicBezTo>
                <a:lnTo>
                  <a:pt x="244475" y="44450"/>
                </a:lnTo>
                <a:lnTo>
                  <a:pt x="266700" y="44450"/>
                </a:lnTo>
                <a:cubicBezTo>
                  <a:pt x="291217" y="44450"/>
                  <a:pt x="311150" y="64383"/>
                  <a:pt x="311150" y="88900"/>
                </a:cubicBezTo>
                <a:lnTo>
                  <a:pt x="311150" y="288925"/>
                </a:lnTo>
                <a:cubicBezTo>
                  <a:pt x="311150" y="313442"/>
                  <a:pt x="291217" y="333375"/>
                  <a:pt x="266700" y="333375"/>
                </a:cubicBezTo>
                <a:lnTo>
                  <a:pt x="44450" y="333375"/>
                </a:lnTo>
                <a:cubicBezTo>
                  <a:pt x="19933" y="333375"/>
                  <a:pt x="0" y="313442"/>
                  <a:pt x="0" y="288925"/>
                </a:cubicBezTo>
                <a:lnTo>
                  <a:pt x="0" y="88900"/>
                </a:lnTo>
                <a:cubicBezTo>
                  <a:pt x="0" y="64383"/>
                  <a:pt x="19933" y="44450"/>
                  <a:pt x="44450" y="44450"/>
                </a:cubicBezTo>
                <a:lnTo>
                  <a:pt x="66675" y="44450"/>
                </a:lnTo>
                <a:lnTo>
                  <a:pt x="66675" y="22225"/>
                </a:lnTo>
                <a:cubicBezTo>
                  <a:pt x="66675" y="9932"/>
                  <a:pt x="76607" y="0"/>
                  <a:pt x="88900" y="0"/>
                </a:cubicBezTo>
                <a:close/>
                <a:moveTo>
                  <a:pt x="214193" y="158839"/>
                </a:moveTo>
                <a:cubicBezTo>
                  <a:pt x="219055" y="151061"/>
                  <a:pt x="216694" y="140781"/>
                  <a:pt x="208915" y="135850"/>
                </a:cubicBezTo>
                <a:cubicBezTo>
                  <a:pt x="201136" y="130919"/>
                  <a:pt x="190857" y="133350"/>
                  <a:pt x="185926" y="141129"/>
                </a:cubicBezTo>
                <a:lnTo>
                  <a:pt x="143282" y="209401"/>
                </a:lnTo>
                <a:lnTo>
                  <a:pt x="124529" y="184398"/>
                </a:lnTo>
                <a:cubicBezTo>
                  <a:pt x="118973" y="177036"/>
                  <a:pt x="108555" y="175508"/>
                  <a:pt x="101193" y="181064"/>
                </a:cubicBezTo>
                <a:cubicBezTo>
                  <a:pt x="93831" y="186621"/>
                  <a:pt x="92303" y="197039"/>
                  <a:pt x="97859" y="204401"/>
                </a:cubicBezTo>
                <a:lnTo>
                  <a:pt x="131197" y="248851"/>
                </a:lnTo>
                <a:cubicBezTo>
                  <a:pt x="134461" y="253226"/>
                  <a:pt x="139740" y="255726"/>
                  <a:pt x="145226" y="255518"/>
                </a:cubicBezTo>
                <a:cubicBezTo>
                  <a:pt x="150713" y="255310"/>
                  <a:pt x="155714" y="252393"/>
                  <a:pt x="158631" y="247670"/>
                </a:cubicBezTo>
                <a:lnTo>
                  <a:pt x="214193" y="158770"/>
                </a:ln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8" name="Text 16"/>
          <p:cNvSpPr/>
          <p:nvPr/>
        </p:nvSpPr>
        <p:spPr>
          <a:xfrm>
            <a:off x="8940800" y="4851400"/>
            <a:ext cx="5969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Continued contact in first 72 hours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1016000" y="6350000"/>
            <a:ext cx="254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BENEFIT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1016000" y="6921500"/>
            <a:ext cx="6858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9A87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▶</a:t>
            </a:r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Reduced overdose risk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1016000" y="7429500"/>
            <a:ext cx="6858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9A87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▶</a:t>
            </a:r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Increased follow-through on services</a:t>
            </a:r>
            <a:endParaRPr lang="en-US" sz="2000" dirty="0"/>
          </a:p>
        </p:txBody>
      </p:sp>
      <p:sp>
        <p:nvSpPr>
          <p:cNvPr id="22" name="Text 20"/>
          <p:cNvSpPr/>
          <p:nvPr/>
        </p:nvSpPr>
        <p:spPr>
          <a:xfrm>
            <a:off x="1016000" y="7937500"/>
            <a:ext cx="6858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9A87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▶</a:t>
            </a:r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Lower recidivism</a:t>
            </a:r>
            <a:endParaRPr lang="en-US" sz="20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3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16000" y="762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JOURNEY REFRAME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1016000" y="1270000"/>
            <a:ext cx="736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2E5A5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Street Outreach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1016000" y="2057400"/>
            <a:ext cx="1016000" cy="50800"/>
          </a:xfrm>
          <a:prstGeom prst="rect">
            <a:avLst/>
          </a:prstGeom>
          <a:solidFill>
            <a:srgbClr val="C9A87C"/>
          </a:solidFill>
          <a:ln/>
        </p:spPr>
      </p:sp>
      <p:sp>
        <p:nvSpPr>
          <p:cNvPr id="5" name="Text 3"/>
          <p:cNvSpPr/>
          <p:nvPr/>
        </p:nvSpPr>
        <p:spPr>
          <a:xfrm>
            <a:off x="1016000" y="2540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6B7B8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CURRENT PATTERN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993775" y="3302000"/>
            <a:ext cx="400050" cy="355600"/>
          </a:xfrm>
          <a:custGeom>
            <a:avLst/>
            <a:gdLst/>
            <a:ahLst/>
            <a:cxnLst/>
            <a:rect l="l" t="t" r="r" b="b"/>
            <a:pathLst>
              <a:path w="400050" h="355600">
                <a:moveTo>
                  <a:pt x="186759" y="59174"/>
                </a:moveTo>
                <a:lnTo>
                  <a:pt x="105777" y="149185"/>
                </a:lnTo>
                <a:cubicBezTo>
                  <a:pt x="102582" y="152727"/>
                  <a:pt x="102721" y="158214"/>
                  <a:pt x="106124" y="161617"/>
                </a:cubicBezTo>
                <a:cubicBezTo>
                  <a:pt x="127308" y="182801"/>
                  <a:pt x="161687" y="182801"/>
                  <a:pt x="182870" y="161617"/>
                </a:cubicBezTo>
                <a:lnTo>
                  <a:pt x="204956" y="139531"/>
                </a:lnTo>
                <a:cubicBezTo>
                  <a:pt x="207873" y="136614"/>
                  <a:pt x="211554" y="135017"/>
                  <a:pt x="215305" y="134739"/>
                </a:cubicBezTo>
                <a:cubicBezTo>
                  <a:pt x="220028" y="134322"/>
                  <a:pt x="224889" y="135920"/>
                  <a:pt x="228501" y="139531"/>
                </a:cubicBezTo>
                <a:lnTo>
                  <a:pt x="351155" y="261144"/>
                </a:lnTo>
                <a:lnTo>
                  <a:pt x="400050" y="222250"/>
                </a:lnTo>
                <a:lnTo>
                  <a:pt x="400050" y="22225"/>
                </a:lnTo>
                <a:lnTo>
                  <a:pt x="322263" y="66675"/>
                </a:lnTo>
                <a:lnTo>
                  <a:pt x="305733" y="55632"/>
                </a:lnTo>
                <a:cubicBezTo>
                  <a:pt x="294759" y="48339"/>
                  <a:pt x="281910" y="44450"/>
                  <a:pt x="268714" y="44450"/>
                </a:cubicBezTo>
                <a:lnTo>
                  <a:pt x="219819" y="44450"/>
                </a:lnTo>
                <a:cubicBezTo>
                  <a:pt x="219055" y="44450"/>
                  <a:pt x="218222" y="44450"/>
                  <a:pt x="217458" y="44519"/>
                </a:cubicBezTo>
                <a:cubicBezTo>
                  <a:pt x="205720" y="45145"/>
                  <a:pt x="194677" y="50423"/>
                  <a:pt x="186759" y="59174"/>
                </a:cubicBezTo>
                <a:close/>
                <a:moveTo>
                  <a:pt x="80982" y="126891"/>
                </a:moveTo>
                <a:lnTo>
                  <a:pt x="155158" y="44450"/>
                </a:lnTo>
                <a:lnTo>
                  <a:pt x="127655" y="44450"/>
                </a:lnTo>
                <a:cubicBezTo>
                  <a:pt x="109944" y="44450"/>
                  <a:pt x="92998" y="51465"/>
                  <a:pt x="80496" y="63966"/>
                </a:cubicBezTo>
                <a:lnTo>
                  <a:pt x="77788" y="66675"/>
                </a:lnTo>
                <a:lnTo>
                  <a:pt x="0" y="22225"/>
                </a:lnTo>
                <a:lnTo>
                  <a:pt x="0" y="222250"/>
                </a:lnTo>
                <a:lnTo>
                  <a:pt x="108625" y="312747"/>
                </a:lnTo>
                <a:cubicBezTo>
                  <a:pt x="124599" y="326082"/>
                  <a:pt x="144740" y="333375"/>
                  <a:pt x="165507" y="333375"/>
                </a:cubicBezTo>
                <a:lnTo>
                  <a:pt x="176411" y="333375"/>
                </a:lnTo>
                <a:lnTo>
                  <a:pt x="171549" y="328513"/>
                </a:lnTo>
                <a:cubicBezTo>
                  <a:pt x="165021" y="321985"/>
                  <a:pt x="165021" y="311428"/>
                  <a:pt x="171549" y="304969"/>
                </a:cubicBezTo>
                <a:cubicBezTo>
                  <a:pt x="178078" y="298510"/>
                  <a:pt x="188635" y="298440"/>
                  <a:pt x="195094" y="304969"/>
                </a:cubicBezTo>
                <a:lnTo>
                  <a:pt x="223570" y="333444"/>
                </a:lnTo>
                <a:lnTo>
                  <a:pt x="229820" y="333444"/>
                </a:lnTo>
                <a:cubicBezTo>
                  <a:pt x="243086" y="333444"/>
                  <a:pt x="256074" y="330458"/>
                  <a:pt x="267881" y="324902"/>
                </a:cubicBezTo>
                <a:lnTo>
                  <a:pt x="249337" y="306288"/>
                </a:lnTo>
                <a:cubicBezTo>
                  <a:pt x="242808" y="299760"/>
                  <a:pt x="242808" y="289203"/>
                  <a:pt x="249337" y="282744"/>
                </a:cubicBezTo>
                <a:cubicBezTo>
                  <a:pt x="255865" y="276285"/>
                  <a:pt x="266422" y="276215"/>
                  <a:pt x="272881" y="282744"/>
                </a:cubicBezTo>
                <a:lnTo>
                  <a:pt x="295106" y="304969"/>
                </a:lnTo>
                <a:lnTo>
                  <a:pt x="307261" y="292814"/>
                </a:lnTo>
                <a:cubicBezTo>
                  <a:pt x="313442" y="286633"/>
                  <a:pt x="315248" y="277674"/>
                  <a:pt x="312539" y="269825"/>
                </a:cubicBezTo>
                <a:lnTo>
                  <a:pt x="216763" y="174814"/>
                </a:lnTo>
                <a:lnTo>
                  <a:pt x="206415" y="185162"/>
                </a:lnTo>
                <a:cubicBezTo>
                  <a:pt x="172174" y="219402"/>
                  <a:pt x="116751" y="219402"/>
                  <a:pt x="82510" y="185162"/>
                </a:cubicBezTo>
                <a:cubicBezTo>
                  <a:pt x="66536" y="169188"/>
                  <a:pt x="65911" y="143560"/>
                  <a:pt x="80982" y="126821"/>
                </a:cubicBezTo>
                <a:close/>
              </a:path>
            </a:pathLst>
          </a:custGeom>
          <a:solidFill>
            <a:srgbClr val="6B7B8C"/>
          </a:solidFill>
          <a:ln/>
        </p:spPr>
      </p:sp>
      <p:sp>
        <p:nvSpPr>
          <p:cNvPr id="7" name="Text 5"/>
          <p:cNvSpPr/>
          <p:nvPr/>
        </p:nvSpPr>
        <p:spPr>
          <a:xfrm>
            <a:off x="1574800" y="3200400"/>
            <a:ext cx="5588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Outreach teams build relationships over time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993775" y="4064000"/>
            <a:ext cx="400050" cy="355600"/>
          </a:xfrm>
          <a:custGeom>
            <a:avLst/>
            <a:gdLst/>
            <a:ahLst/>
            <a:cxnLst/>
            <a:rect l="l" t="t" r="r" b="b"/>
            <a:pathLst>
              <a:path w="400050" h="355600">
                <a:moveTo>
                  <a:pt x="166688" y="16669"/>
                </a:moveTo>
                <a:cubicBezTo>
                  <a:pt x="166688" y="7431"/>
                  <a:pt x="174119" y="0"/>
                  <a:pt x="183356" y="0"/>
                </a:cubicBezTo>
                <a:lnTo>
                  <a:pt x="216694" y="0"/>
                </a:lnTo>
                <a:cubicBezTo>
                  <a:pt x="225931" y="0"/>
                  <a:pt x="233363" y="7431"/>
                  <a:pt x="233363" y="16669"/>
                </a:cubicBezTo>
                <a:lnTo>
                  <a:pt x="233363" y="55563"/>
                </a:lnTo>
                <a:lnTo>
                  <a:pt x="272256" y="55563"/>
                </a:lnTo>
                <a:cubicBezTo>
                  <a:pt x="281494" y="55563"/>
                  <a:pt x="288925" y="62994"/>
                  <a:pt x="288925" y="72231"/>
                </a:cubicBezTo>
                <a:lnTo>
                  <a:pt x="288925" y="105569"/>
                </a:lnTo>
                <a:cubicBezTo>
                  <a:pt x="288925" y="114806"/>
                  <a:pt x="281494" y="122238"/>
                  <a:pt x="272256" y="122238"/>
                </a:cubicBezTo>
                <a:lnTo>
                  <a:pt x="233363" y="122238"/>
                </a:lnTo>
                <a:lnTo>
                  <a:pt x="233363" y="161131"/>
                </a:lnTo>
                <a:cubicBezTo>
                  <a:pt x="233363" y="170369"/>
                  <a:pt x="225931" y="177800"/>
                  <a:pt x="216694" y="177800"/>
                </a:cubicBezTo>
                <a:lnTo>
                  <a:pt x="183356" y="177800"/>
                </a:lnTo>
                <a:cubicBezTo>
                  <a:pt x="174119" y="177800"/>
                  <a:pt x="166688" y="170369"/>
                  <a:pt x="166688" y="161131"/>
                </a:cubicBezTo>
                <a:lnTo>
                  <a:pt x="166688" y="122238"/>
                </a:lnTo>
                <a:lnTo>
                  <a:pt x="127794" y="122238"/>
                </a:lnTo>
                <a:cubicBezTo>
                  <a:pt x="118556" y="122238"/>
                  <a:pt x="111125" y="114806"/>
                  <a:pt x="111125" y="105569"/>
                </a:cubicBezTo>
                <a:lnTo>
                  <a:pt x="111125" y="72231"/>
                </a:lnTo>
                <a:cubicBezTo>
                  <a:pt x="111125" y="62994"/>
                  <a:pt x="118556" y="55563"/>
                  <a:pt x="127794" y="55563"/>
                </a:cubicBezTo>
                <a:lnTo>
                  <a:pt x="166688" y="55563"/>
                </a:lnTo>
                <a:lnTo>
                  <a:pt x="166688" y="16669"/>
                </a:lnTo>
                <a:close/>
                <a:moveTo>
                  <a:pt x="46325" y="266700"/>
                </a:moveTo>
                <a:lnTo>
                  <a:pt x="75843" y="237182"/>
                </a:lnTo>
                <a:cubicBezTo>
                  <a:pt x="92512" y="220514"/>
                  <a:pt x="115153" y="211138"/>
                  <a:pt x="138698" y="211138"/>
                </a:cubicBezTo>
                <a:lnTo>
                  <a:pt x="244475" y="211138"/>
                </a:lnTo>
                <a:cubicBezTo>
                  <a:pt x="256768" y="211138"/>
                  <a:pt x="266700" y="221069"/>
                  <a:pt x="266700" y="233363"/>
                </a:cubicBezTo>
                <a:cubicBezTo>
                  <a:pt x="266700" y="245656"/>
                  <a:pt x="256768" y="255587"/>
                  <a:pt x="244475" y="255587"/>
                </a:cubicBezTo>
                <a:lnTo>
                  <a:pt x="194469" y="255587"/>
                </a:lnTo>
                <a:cubicBezTo>
                  <a:pt x="185231" y="255587"/>
                  <a:pt x="177800" y="263019"/>
                  <a:pt x="177800" y="272256"/>
                </a:cubicBezTo>
                <a:cubicBezTo>
                  <a:pt x="177800" y="281494"/>
                  <a:pt x="185231" y="288925"/>
                  <a:pt x="194469" y="288925"/>
                </a:cubicBezTo>
                <a:lnTo>
                  <a:pt x="272673" y="288925"/>
                </a:lnTo>
                <a:lnTo>
                  <a:pt x="355808" y="227667"/>
                </a:lnTo>
                <a:cubicBezTo>
                  <a:pt x="368171" y="218569"/>
                  <a:pt x="385534" y="221208"/>
                  <a:pt x="394633" y="233571"/>
                </a:cubicBezTo>
                <a:cubicBezTo>
                  <a:pt x="403731" y="245934"/>
                  <a:pt x="401092" y="263297"/>
                  <a:pt x="388729" y="272395"/>
                </a:cubicBezTo>
                <a:lnTo>
                  <a:pt x="300801" y="337195"/>
                </a:lnTo>
                <a:cubicBezTo>
                  <a:pt x="284549" y="349141"/>
                  <a:pt x="264964" y="355600"/>
                  <a:pt x="244753" y="355600"/>
                </a:cubicBezTo>
                <a:lnTo>
                  <a:pt x="22225" y="355600"/>
                </a:lnTo>
                <a:cubicBezTo>
                  <a:pt x="9932" y="355600"/>
                  <a:pt x="0" y="345668"/>
                  <a:pt x="0" y="333375"/>
                </a:cubicBezTo>
                <a:lnTo>
                  <a:pt x="0" y="288925"/>
                </a:lnTo>
                <a:cubicBezTo>
                  <a:pt x="0" y="276632"/>
                  <a:pt x="9932" y="266700"/>
                  <a:pt x="22225" y="266700"/>
                </a:cubicBezTo>
                <a:lnTo>
                  <a:pt x="46325" y="266700"/>
                </a:lnTo>
                <a:close/>
              </a:path>
            </a:pathLst>
          </a:custGeom>
          <a:solidFill>
            <a:srgbClr val="6B7B8C"/>
          </a:solidFill>
          <a:ln/>
        </p:spPr>
      </p:sp>
      <p:sp>
        <p:nvSpPr>
          <p:cNvPr id="9" name="Text 7"/>
          <p:cNvSpPr/>
          <p:nvPr/>
        </p:nvSpPr>
        <p:spPr>
          <a:xfrm>
            <a:off x="1574800" y="3962400"/>
            <a:ext cx="5588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Services are offered repeatedly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7620000" y="2540000"/>
            <a:ext cx="25400" cy="2286000"/>
          </a:xfrm>
          <a:prstGeom prst="rect">
            <a:avLst/>
          </a:prstGeom>
          <a:solidFill>
            <a:srgbClr val="E8E4DE"/>
          </a:solidFill>
          <a:ln/>
        </p:spPr>
      </p:sp>
      <p:sp>
        <p:nvSpPr>
          <p:cNvPr id="11" name="Text 9"/>
          <p:cNvSpPr/>
          <p:nvPr/>
        </p:nvSpPr>
        <p:spPr>
          <a:xfrm>
            <a:off x="8128000" y="2540000"/>
            <a:ext cx="635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MORE EFFECTIVE APPROACH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8001000" y="3111500"/>
            <a:ext cx="7493000" cy="2540000"/>
          </a:xfrm>
          <a:prstGeom prst="rect">
            <a:avLst/>
          </a:prstGeom>
          <a:solidFill>
            <a:srgbClr val="E8E4DE">
              <a:alpha val="37647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8337550" y="3429000"/>
            <a:ext cx="444500" cy="355600"/>
          </a:xfrm>
          <a:custGeom>
            <a:avLst/>
            <a:gdLst/>
            <a:ahLst/>
            <a:cxnLst/>
            <a:rect l="l" t="t" r="r" b="b"/>
            <a:pathLst>
              <a:path w="444500" h="355600">
                <a:moveTo>
                  <a:pt x="94456" y="88900"/>
                </a:moveTo>
                <a:cubicBezTo>
                  <a:pt x="94456" y="42901"/>
                  <a:pt x="131801" y="5556"/>
                  <a:pt x="177800" y="5556"/>
                </a:cubicBezTo>
                <a:cubicBezTo>
                  <a:pt x="223799" y="5556"/>
                  <a:pt x="261144" y="42901"/>
                  <a:pt x="261144" y="88900"/>
                </a:cubicBezTo>
                <a:cubicBezTo>
                  <a:pt x="261144" y="134899"/>
                  <a:pt x="223799" y="172244"/>
                  <a:pt x="177800" y="172244"/>
                </a:cubicBezTo>
                <a:cubicBezTo>
                  <a:pt x="131801" y="172244"/>
                  <a:pt x="94456" y="134899"/>
                  <a:pt x="94456" y="88900"/>
                </a:cubicBezTo>
                <a:close/>
                <a:moveTo>
                  <a:pt x="33337" y="334972"/>
                </a:moveTo>
                <a:cubicBezTo>
                  <a:pt x="33337" y="266561"/>
                  <a:pt x="88761" y="211138"/>
                  <a:pt x="157172" y="211138"/>
                </a:cubicBezTo>
                <a:lnTo>
                  <a:pt x="198428" y="211138"/>
                </a:lnTo>
                <a:cubicBezTo>
                  <a:pt x="266839" y="211138"/>
                  <a:pt x="322263" y="266561"/>
                  <a:pt x="322263" y="334972"/>
                </a:cubicBezTo>
                <a:cubicBezTo>
                  <a:pt x="322263" y="346363"/>
                  <a:pt x="313025" y="355600"/>
                  <a:pt x="301635" y="355600"/>
                </a:cubicBezTo>
                <a:lnTo>
                  <a:pt x="53965" y="355600"/>
                </a:lnTo>
                <a:cubicBezTo>
                  <a:pt x="42575" y="355600"/>
                  <a:pt x="33337" y="346363"/>
                  <a:pt x="33337" y="334972"/>
                </a:cubicBezTo>
                <a:close/>
                <a:moveTo>
                  <a:pt x="425331" y="92164"/>
                </a:moveTo>
                <a:lnTo>
                  <a:pt x="369768" y="181064"/>
                </a:lnTo>
                <a:cubicBezTo>
                  <a:pt x="366851" y="185718"/>
                  <a:pt x="361851" y="188635"/>
                  <a:pt x="356364" y="188913"/>
                </a:cubicBezTo>
                <a:cubicBezTo>
                  <a:pt x="350877" y="189190"/>
                  <a:pt x="345599" y="186690"/>
                  <a:pt x="342334" y="182245"/>
                </a:cubicBezTo>
                <a:lnTo>
                  <a:pt x="308997" y="137795"/>
                </a:lnTo>
                <a:cubicBezTo>
                  <a:pt x="303441" y="130433"/>
                  <a:pt x="304969" y="120015"/>
                  <a:pt x="312331" y="114459"/>
                </a:cubicBezTo>
                <a:cubicBezTo>
                  <a:pt x="319693" y="108903"/>
                  <a:pt x="330111" y="110430"/>
                  <a:pt x="335667" y="117793"/>
                </a:cubicBezTo>
                <a:lnTo>
                  <a:pt x="354419" y="142796"/>
                </a:lnTo>
                <a:lnTo>
                  <a:pt x="397064" y="74523"/>
                </a:lnTo>
                <a:cubicBezTo>
                  <a:pt x="401925" y="66744"/>
                  <a:pt x="412204" y="64314"/>
                  <a:pt x="420053" y="69245"/>
                </a:cubicBezTo>
                <a:cubicBezTo>
                  <a:pt x="427901" y="74176"/>
                  <a:pt x="430262" y="84386"/>
                  <a:pt x="425331" y="92234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4" name="Text 12"/>
          <p:cNvSpPr/>
          <p:nvPr/>
        </p:nvSpPr>
        <p:spPr>
          <a:xfrm>
            <a:off x="8940800" y="3327400"/>
            <a:ext cx="6223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Same person maintains continuity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8404225" y="4191000"/>
            <a:ext cx="311150" cy="355600"/>
          </a:xfrm>
          <a:custGeom>
            <a:avLst/>
            <a:gdLst/>
            <a:ahLst/>
            <a:cxnLst/>
            <a:rect l="l" t="t" r="r" b="b"/>
            <a:pathLst>
              <a:path w="311150" h="355600">
                <a:moveTo>
                  <a:pt x="235307" y="-6876"/>
                </a:moveTo>
                <a:cubicBezTo>
                  <a:pt x="243572" y="-903"/>
                  <a:pt x="246628" y="9932"/>
                  <a:pt x="242878" y="19377"/>
                </a:cubicBezTo>
                <a:lnTo>
                  <a:pt x="188426" y="155575"/>
                </a:lnTo>
                <a:lnTo>
                  <a:pt x="288925" y="155575"/>
                </a:lnTo>
                <a:cubicBezTo>
                  <a:pt x="298301" y="155575"/>
                  <a:pt x="306636" y="161409"/>
                  <a:pt x="309830" y="170230"/>
                </a:cubicBezTo>
                <a:cubicBezTo>
                  <a:pt x="313025" y="179050"/>
                  <a:pt x="310317" y="188913"/>
                  <a:pt x="303163" y="194885"/>
                </a:cubicBezTo>
                <a:lnTo>
                  <a:pt x="103138" y="361573"/>
                </a:lnTo>
                <a:cubicBezTo>
                  <a:pt x="95290" y="368102"/>
                  <a:pt x="84108" y="368449"/>
                  <a:pt x="75843" y="362476"/>
                </a:cubicBezTo>
                <a:cubicBezTo>
                  <a:pt x="67578" y="356503"/>
                  <a:pt x="64522" y="345668"/>
                  <a:pt x="68272" y="336223"/>
                </a:cubicBezTo>
                <a:lnTo>
                  <a:pt x="122724" y="200025"/>
                </a:lnTo>
                <a:lnTo>
                  <a:pt x="22225" y="200025"/>
                </a:lnTo>
                <a:cubicBezTo>
                  <a:pt x="12849" y="200025"/>
                  <a:pt x="4514" y="194191"/>
                  <a:pt x="1320" y="185370"/>
                </a:cubicBezTo>
                <a:cubicBezTo>
                  <a:pt x="-1875" y="176550"/>
                  <a:pt x="833" y="166688"/>
                  <a:pt x="7987" y="160715"/>
                </a:cubicBezTo>
                <a:lnTo>
                  <a:pt x="208012" y="-5973"/>
                </a:lnTo>
                <a:cubicBezTo>
                  <a:pt x="215860" y="-12502"/>
                  <a:pt x="227042" y="-12849"/>
                  <a:pt x="235307" y="-6876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6" name="Text 14"/>
          <p:cNvSpPr/>
          <p:nvPr/>
        </p:nvSpPr>
        <p:spPr>
          <a:xfrm>
            <a:off x="8940800" y="4089400"/>
            <a:ext cx="6477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Real-time service activation when readiness appears</a:t>
            </a:r>
            <a:endParaRPr lang="en-US" sz="2000" dirty="0"/>
          </a:p>
        </p:txBody>
      </p:sp>
      <p:sp>
        <p:nvSpPr>
          <p:cNvPr id="17" name="Shape 15"/>
          <p:cNvSpPr/>
          <p:nvPr/>
        </p:nvSpPr>
        <p:spPr>
          <a:xfrm>
            <a:off x="8382000" y="49530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2225" y="22225"/>
                </a:moveTo>
                <a:cubicBezTo>
                  <a:pt x="34518" y="22225"/>
                  <a:pt x="44450" y="32157"/>
                  <a:pt x="44450" y="44450"/>
                </a:cubicBezTo>
                <a:lnTo>
                  <a:pt x="44450" y="277813"/>
                </a:lnTo>
                <a:cubicBezTo>
                  <a:pt x="44450" y="283924"/>
                  <a:pt x="49451" y="288925"/>
                  <a:pt x="55563" y="288925"/>
                </a:cubicBezTo>
                <a:lnTo>
                  <a:pt x="333375" y="288925"/>
                </a:lnTo>
                <a:cubicBezTo>
                  <a:pt x="345668" y="288925"/>
                  <a:pt x="355600" y="298857"/>
                  <a:pt x="355600" y="311150"/>
                </a:cubicBezTo>
                <a:cubicBezTo>
                  <a:pt x="355600" y="323443"/>
                  <a:pt x="345668" y="333375"/>
                  <a:pt x="333375" y="333375"/>
                </a:cubicBezTo>
                <a:lnTo>
                  <a:pt x="55563" y="333375"/>
                </a:lnTo>
                <a:cubicBezTo>
                  <a:pt x="24864" y="333375"/>
                  <a:pt x="0" y="308511"/>
                  <a:pt x="0" y="277813"/>
                </a:cubicBezTo>
                <a:lnTo>
                  <a:pt x="0" y="44450"/>
                </a:lnTo>
                <a:cubicBezTo>
                  <a:pt x="0" y="32157"/>
                  <a:pt x="9932" y="22225"/>
                  <a:pt x="22225" y="22225"/>
                </a:cubicBezTo>
                <a:close/>
                <a:moveTo>
                  <a:pt x="100013" y="155575"/>
                </a:moveTo>
                <a:cubicBezTo>
                  <a:pt x="112306" y="155575"/>
                  <a:pt x="122238" y="165507"/>
                  <a:pt x="122238" y="177800"/>
                </a:cubicBezTo>
                <a:lnTo>
                  <a:pt x="122238" y="222250"/>
                </a:lnTo>
                <a:cubicBezTo>
                  <a:pt x="122238" y="234543"/>
                  <a:pt x="112306" y="244475"/>
                  <a:pt x="100013" y="244475"/>
                </a:cubicBezTo>
                <a:cubicBezTo>
                  <a:pt x="87719" y="244475"/>
                  <a:pt x="77788" y="234543"/>
                  <a:pt x="77788" y="222250"/>
                </a:cubicBezTo>
                <a:lnTo>
                  <a:pt x="77788" y="177800"/>
                </a:lnTo>
                <a:cubicBezTo>
                  <a:pt x="77788" y="165507"/>
                  <a:pt x="87719" y="155575"/>
                  <a:pt x="100013" y="155575"/>
                </a:cubicBezTo>
                <a:close/>
                <a:moveTo>
                  <a:pt x="200025" y="111125"/>
                </a:moveTo>
                <a:lnTo>
                  <a:pt x="200025" y="222250"/>
                </a:lnTo>
                <a:cubicBezTo>
                  <a:pt x="200025" y="234543"/>
                  <a:pt x="190093" y="244475"/>
                  <a:pt x="177800" y="244475"/>
                </a:cubicBezTo>
                <a:cubicBezTo>
                  <a:pt x="165507" y="244475"/>
                  <a:pt x="155575" y="234543"/>
                  <a:pt x="155575" y="222250"/>
                </a:cubicBezTo>
                <a:lnTo>
                  <a:pt x="155575" y="111125"/>
                </a:lnTo>
                <a:cubicBezTo>
                  <a:pt x="155575" y="98832"/>
                  <a:pt x="165507" y="88900"/>
                  <a:pt x="177800" y="88900"/>
                </a:cubicBezTo>
                <a:cubicBezTo>
                  <a:pt x="190093" y="88900"/>
                  <a:pt x="200025" y="98832"/>
                  <a:pt x="200025" y="111125"/>
                </a:cubicBezTo>
                <a:close/>
                <a:moveTo>
                  <a:pt x="255587" y="133350"/>
                </a:moveTo>
                <a:cubicBezTo>
                  <a:pt x="267881" y="133350"/>
                  <a:pt x="277813" y="143282"/>
                  <a:pt x="277813" y="155575"/>
                </a:cubicBezTo>
                <a:lnTo>
                  <a:pt x="277813" y="222250"/>
                </a:lnTo>
                <a:cubicBezTo>
                  <a:pt x="277813" y="234543"/>
                  <a:pt x="267881" y="244475"/>
                  <a:pt x="255587" y="244475"/>
                </a:cubicBezTo>
                <a:cubicBezTo>
                  <a:pt x="243294" y="244475"/>
                  <a:pt x="233363" y="234543"/>
                  <a:pt x="233363" y="222250"/>
                </a:cubicBezTo>
                <a:lnTo>
                  <a:pt x="233363" y="155575"/>
                </a:lnTo>
                <a:cubicBezTo>
                  <a:pt x="233363" y="143282"/>
                  <a:pt x="243294" y="133350"/>
                  <a:pt x="255587" y="133350"/>
                </a:cubicBezTo>
                <a:close/>
                <a:moveTo>
                  <a:pt x="355600" y="66675"/>
                </a:moveTo>
                <a:lnTo>
                  <a:pt x="355600" y="222250"/>
                </a:lnTo>
                <a:cubicBezTo>
                  <a:pt x="355600" y="234543"/>
                  <a:pt x="345668" y="244475"/>
                  <a:pt x="333375" y="244475"/>
                </a:cubicBezTo>
                <a:cubicBezTo>
                  <a:pt x="321082" y="244475"/>
                  <a:pt x="311150" y="234543"/>
                  <a:pt x="311150" y="222250"/>
                </a:cubicBezTo>
                <a:lnTo>
                  <a:pt x="311150" y="66675"/>
                </a:lnTo>
                <a:cubicBezTo>
                  <a:pt x="311150" y="54382"/>
                  <a:pt x="321082" y="44450"/>
                  <a:pt x="333375" y="44450"/>
                </a:cubicBezTo>
                <a:cubicBezTo>
                  <a:pt x="345668" y="44450"/>
                  <a:pt x="355600" y="54382"/>
                  <a:pt x="355600" y="66675"/>
                </a:cubicBezTo>
                <a:close/>
              </a:path>
            </a:pathLst>
          </a:custGeom>
          <a:solidFill>
            <a:srgbClr val="C9A87C"/>
          </a:solidFill>
          <a:ln/>
        </p:spPr>
      </p:sp>
      <p:sp>
        <p:nvSpPr>
          <p:cNvPr id="18" name="Text 16"/>
          <p:cNvSpPr/>
          <p:nvPr/>
        </p:nvSpPr>
        <p:spPr>
          <a:xfrm>
            <a:off x="8940800" y="4851400"/>
            <a:ext cx="6223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Tracking engagement across contacts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1016000" y="6350000"/>
            <a:ext cx="254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spc="200" kern="0" dirty="0">
                <a:solidFill>
                  <a:srgbClr val="C9A8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BENEFIT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1016000" y="6921500"/>
            <a:ext cx="6858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9A87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▶</a:t>
            </a:r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Converts engagement into action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1016000" y="7556500"/>
            <a:ext cx="6858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9A87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▶</a:t>
            </a:r>
            <a:pPr>
              <a:lnSpc>
                <a:spcPct val="150000"/>
              </a:lnSpc>
            </a:pPr>
            <a:r>
              <a:rPr lang="en-US" sz="2000" dirty="0">
                <a:solidFill>
                  <a:srgbClr val="2C2C2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Builds trust → leads to service uptake</a:t>
            </a:r>
            <a:endParaRPr lang="en-US" sz="20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Bridging Moments of Opportunity in SUD Care</dc:title>
  <dc:subject>Bridging Moments of Opportunity in SUD Care</dc:subject>
  <dc:creator>Kimi</dc:creator>
  <cp:lastModifiedBy>Kimi</cp:lastModifiedBy>
  <cp:revision>1</cp:revision>
  <dcterms:created xsi:type="dcterms:W3CDTF">2026-05-04T02:29:14Z</dcterms:created>
  <dcterms:modified xsi:type="dcterms:W3CDTF">2026-05-04T02:29:14Z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{"Label":"Bridging Moments of Opportunity in SUD Care","ContentProducer":"001191110108MACG2KBH8F10000","ProduceID":"19df0cbf-d642-8c15-8000-0000cced5e60","ReservedCode1":"","ContentPropagator":"001191110108MACG2KBH8F20000","PropagateID":"19df0cbf-d642-8c15-8000-0000cced5e60","ReservedCode2":""}</vt:lpwstr>
  </property>
</Properties>
</file>