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425" r:id="rId3"/>
    <p:sldId id="318" r:id="rId4"/>
    <p:sldId id="393" r:id="rId5"/>
    <p:sldId id="394" r:id="rId6"/>
    <p:sldId id="398" r:id="rId7"/>
    <p:sldId id="430" r:id="rId8"/>
    <p:sldId id="414" r:id="rId9"/>
    <p:sldId id="417" r:id="rId10"/>
    <p:sldId id="436" r:id="rId11"/>
    <p:sldId id="431" r:id="rId12"/>
    <p:sldId id="395" r:id="rId13"/>
    <p:sldId id="396" r:id="rId14"/>
    <p:sldId id="415" r:id="rId15"/>
    <p:sldId id="427" r:id="rId16"/>
    <p:sldId id="399" r:id="rId17"/>
    <p:sldId id="400" r:id="rId18"/>
    <p:sldId id="407" r:id="rId19"/>
    <p:sldId id="428" r:id="rId20"/>
    <p:sldId id="334" r:id="rId21"/>
    <p:sldId id="416" r:id="rId22"/>
    <p:sldId id="422" r:id="rId23"/>
    <p:sldId id="341" r:id="rId24"/>
    <p:sldId id="374" r:id="rId25"/>
    <p:sldId id="375" r:id="rId26"/>
    <p:sldId id="367" r:id="rId27"/>
    <p:sldId id="376" r:id="rId28"/>
    <p:sldId id="424" r:id="rId29"/>
    <p:sldId id="344" r:id="rId30"/>
    <p:sldId id="345" r:id="rId31"/>
    <p:sldId id="348" r:id="rId32"/>
    <p:sldId id="389" r:id="rId33"/>
    <p:sldId id="434" r:id="rId34"/>
    <p:sldId id="437" r:id="rId35"/>
    <p:sldId id="378" r:id="rId36"/>
    <p:sldId id="412" r:id="rId37"/>
    <p:sldId id="438" r:id="rId38"/>
    <p:sldId id="439" r:id="rId39"/>
    <p:sldId id="433" r:id="rId40"/>
    <p:sldId id="377" r:id="rId41"/>
    <p:sldId id="390" r:id="rId42"/>
    <p:sldId id="435" r:id="rId43"/>
    <p:sldId id="419" r:id="rId44"/>
    <p:sldId id="401"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bur, Steve" initials="WS" lastIdx="1" clrIdx="0">
    <p:extLst>
      <p:ext uri="{19B8F6BF-5375-455C-9EA6-DF929625EA0E}">
        <p15:presenceInfo xmlns:p15="http://schemas.microsoft.com/office/powerpoint/2012/main" userId="S::SWilbur@marincounty.org::7d7d7b85-2016-4f03-85d4-91afdc000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2822" autoAdjust="0"/>
  </p:normalViewPr>
  <p:slideViewPr>
    <p:cSldViewPr>
      <p:cViewPr varScale="1">
        <p:scale>
          <a:sx n="67" d="100"/>
          <a:sy n="67" d="100"/>
        </p:scale>
        <p:origin x="1422" y="60"/>
      </p:cViewPr>
      <p:guideLst>
        <p:guide orient="horz" pos="2160"/>
        <p:guide pos="2880"/>
      </p:guideLst>
    </p:cSldViewPr>
  </p:slideViewPr>
  <p:notesTextViewPr>
    <p:cViewPr>
      <p:scale>
        <a:sx n="3" d="2"/>
        <a:sy n="3" d="2"/>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462A613-D8D3-413A-84D3-515A3CB55B02}" type="datetimeFigureOut">
              <a:rPr lang="en-US" smtClean="0"/>
              <a:t>5/7/2026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4D29F30-65E7-48C5-89EE-5431C3F55B9D}" type="slidenum">
              <a:rPr lang="en-US" smtClean="0"/>
              <a:t>‹#›</a:t>
            </a:fld>
            <a:endParaRPr lang="en-US"/>
          </a:p>
        </p:txBody>
      </p:sp>
    </p:spTree>
    <p:extLst>
      <p:ext uri="{BB962C8B-B14F-4D97-AF65-F5344CB8AC3E}">
        <p14:creationId xmlns:p14="http://schemas.microsoft.com/office/powerpoint/2010/main" val="324925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F2E5D9D5-0FE3-2347-8FE0-130A0F8B22F5}" type="slidenum">
              <a:rPr lang="en-US" smtClean="0"/>
              <a:pPr/>
              <a:t>1</a:t>
            </a:fld>
            <a:endParaRPr lang="en-US" dirty="0"/>
          </a:p>
        </p:txBody>
      </p:sp>
    </p:spTree>
    <p:extLst>
      <p:ext uri="{BB962C8B-B14F-4D97-AF65-F5344CB8AC3E}">
        <p14:creationId xmlns:p14="http://schemas.microsoft.com/office/powerpoint/2010/main" val="111041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29F30-65E7-48C5-89EE-5431C3F55B9D}" type="slidenum">
              <a:rPr lang="en-US" smtClean="0"/>
              <a:t>12</a:t>
            </a:fld>
            <a:endParaRPr lang="en-US"/>
          </a:p>
        </p:txBody>
      </p:sp>
    </p:spTree>
    <p:extLst>
      <p:ext uri="{BB962C8B-B14F-4D97-AF65-F5344CB8AC3E}">
        <p14:creationId xmlns:p14="http://schemas.microsoft.com/office/powerpoint/2010/main" val="153058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29F30-65E7-48C5-89EE-5431C3F55B9D}" type="slidenum">
              <a:rPr lang="en-US" smtClean="0"/>
              <a:t>13</a:t>
            </a:fld>
            <a:endParaRPr lang="en-US"/>
          </a:p>
        </p:txBody>
      </p:sp>
    </p:spTree>
    <p:extLst>
      <p:ext uri="{BB962C8B-B14F-4D97-AF65-F5344CB8AC3E}">
        <p14:creationId xmlns:p14="http://schemas.microsoft.com/office/powerpoint/2010/main" val="179437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29F30-65E7-48C5-89EE-5431C3F55B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775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 (normally Allison)</a:t>
            </a:r>
          </a:p>
        </p:txBody>
      </p:sp>
      <p:sp>
        <p:nvSpPr>
          <p:cNvPr id="4" name="Slide Number Placeholder 3"/>
          <p:cNvSpPr>
            <a:spLocks noGrp="1"/>
          </p:cNvSpPr>
          <p:nvPr>
            <p:ph type="sldNum" sz="quarter" idx="5"/>
          </p:nvPr>
        </p:nvSpPr>
        <p:spPr/>
        <p:txBody>
          <a:bodyPr/>
          <a:lstStyle/>
          <a:p>
            <a:fld id="{54D29F30-65E7-48C5-89EE-5431C3F55B9D}" type="slidenum">
              <a:rPr lang="en-US" smtClean="0"/>
              <a:t>15</a:t>
            </a:fld>
            <a:endParaRPr lang="en-US"/>
          </a:p>
        </p:txBody>
      </p:sp>
    </p:spTree>
    <p:extLst>
      <p:ext uri="{BB962C8B-B14F-4D97-AF65-F5344CB8AC3E}">
        <p14:creationId xmlns:p14="http://schemas.microsoft.com/office/powerpoint/2010/main" val="462021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54D29F30-65E7-48C5-89EE-5431C3F55B9D}" type="slidenum">
              <a:rPr lang="en-US" smtClean="0"/>
              <a:t>16</a:t>
            </a:fld>
            <a:endParaRPr lang="en-US"/>
          </a:p>
        </p:txBody>
      </p:sp>
    </p:spTree>
    <p:extLst>
      <p:ext uri="{BB962C8B-B14F-4D97-AF65-F5344CB8AC3E}">
        <p14:creationId xmlns:p14="http://schemas.microsoft.com/office/powerpoint/2010/main" val="251220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29F30-65E7-48C5-89EE-5431C3F55B9D}" type="slidenum">
              <a:rPr lang="en-US" smtClean="0"/>
              <a:t>17</a:t>
            </a:fld>
            <a:endParaRPr lang="en-US"/>
          </a:p>
        </p:txBody>
      </p:sp>
    </p:spTree>
    <p:extLst>
      <p:ext uri="{BB962C8B-B14F-4D97-AF65-F5344CB8AC3E}">
        <p14:creationId xmlns:p14="http://schemas.microsoft.com/office/powerpoint/2010/main" val="363756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29F30-65E7-48C5-89EE-5431C3F55B9D}" type="slidenum">
              <a:rPr lang="en-US" smtClean="0"/>
              <a:t>18</a:t>
            </a:fld>
            <a:endParaRPr lang="en-US"/>
          </a:p>
        </p:txBody>
      </p:sp>
    </p:spTree>
    <p:extLst>
      <p:ext uri="{BB962C8B-B14F-4D97-AF65-F5344CB8AC3E}">
        <p14:creationId xmlns:p14="http://schemas.microsoft.com/office/powerpoint/2010/main" val="389442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Jesse (normally Allison)</a:t>
            </a:r>
          </a:p>
        </p:txBody>
      </p:sp>
      <p:sp>
        <p:nvSpPr>
          <p:cNvPr id="4" name="Slide Number Placeholder 3"/>
          <p:cNvSpPr>
            <a:spLocks noGrp="1"/>
          </p:cNvSpPr>
          <p:nvPr>
            <p:ph type="sldNum" sz="quarter" idx="5"/>
          </p:nvPr>
        </p:nvSpPr>
        <p:spPr/>
        <p:txBody>
          <a:bodyPr/>
          <a:lstStyle/>
          <a:p>
            <a:fld id="{54D29F30-65E7-48C5-89EE-5431C3F55B9D}" type="slidenum">
              <a:rPr lang="en-US" smtClean="0"/>
              <a:t>19</a:t>
            </a:fld>
            <a:endParaRPr lang="en-US"/>
          </a:p>
        </p:txBody>
      </p:sp>
    </p:spTree>
    <p:extLst>
      <p:ext uri="{BB962C8B-B14F-4D97-AF65-F5344CB8AC3E}">
        <p14:creationId xmlns:p14="http://schemas.microsoft.com/office/powerpoint/2010/main" val="36093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29F30-65E7-48C5-89EE-5431C3F55B9D}" type="slidenum">
              <a:rPr lang="en-US" smtClean="0"/>
              <a:t>20</a:t>
            </a:fld>
            <a:endParaRPr lang="en-US"/>
          </a:p>
        </p:txBody>
      </p:sp>
    </p:spTree>
    <p:extLst>
      <p:ext uri="{BB962C8B-B14F-4D97-AF65-F5344CB8AC3E}">
        <p14:creationId xmlns:p14="http://schemas.microsoft.com/office/powerpoint/2010/main" val="352764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29F30-65E7-48C5-89EE-5431C3F55B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404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raft "/>
              </a:rPr>
              <a:t>UR reports will provide feedback for identified areas of quality improvement. </a:t>
            </a:r>
          </a:p>
          <a:p>
            <a:endParaRPr lang="en-US" dirty="0"/>
          </a:p>
        </p:txBody>
      </p:sp>
      <p:sp>
        <p:nvSpPr>
          <p:cNvPr id="4" name="Slide Number Placeholder 3"/>
          <p:cNvSpPr>
            <a:spLocks noGrp="1"/>
          </p:cNvSpPr>
          <p:nvPr>
            <p:ph type="sldNum" sz="quarter" idx="10"/>
          </p:nvPr>
        </p:nvSpPr>
        <p:spPr/>
        <p:txBody>
          <a:bodyPr/>
          <a:lstStyle/>
          <a:p>
            <a:fld id="{54D29F30-65E7-48C5-89EE-5431C3F55B9D}" type="slidenum">
              <a:rPr lang="en-US" smtClean="0"/>
              <a:t>3</a:t>
            </a:fld>
            <a:endParaRPr lang="en-US"/>
          </a:p>
        </p:txBody>
      </p:sp>
    </p:spTree>
    <p:extLst>
      <p:ext uri="{BB962C8B-B14F-4D97-AF65-F5344CB8AC3E}">
        <p14:creationId xmlns:p14="http://schemas.microsoft.com/office/powerpoint/2010/main" val="1711323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Jesse (normally Allison)</a:t>
            </a:r>
          </a:p>
        </p:txBody>
      </p:sp>
      <p:sp>
        <p:nvSpPr>
          <p:cNvPr id="4" name="Slide Number Placeholder 3"/>
          <p:cNvSpPr>
            <a:spLocks noGrp="1"/>
          </p:cNvSpPr>
          <p:nvPr>
            <p:ph type="sldNum" sz="quarter" idx="5"/>
          </p:nvPr>
        </p:nvSpPr>
        <p:spPr/>
        <p:txBody>
          <a:bodyPr/>
          <a:lstStyle/>
          <a:p>
            <a:fld id="{54D29F30-65E7-48C5-89EE-5431C3F55B9D}" type="slidenum">
              <a:rPr lang="en-US" smtClean="0"/>
              <a:t>22</a:t>
            </a:fld>
            <a:endParaRPr lang="en-US"/>
          </a:p>
        </p:txBody>
      </p:sp>
    </p:spTree>
    <p:extLst>
      <p:ext uri="{BB962C8B-B14F-4D97-AF65-F5344CB8AC3E}">
        <p14:creationId xmlns:p14="http://schemas.microsoft.com/office/powerpoint/2010/main" val="3555869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29F30-65E7-48C5-89EE-5431C3F55B9D}" type="slidenum">
              <a:rPr lang="en-US" smtClean="0"/>
              <a:t>23</a:t>
            </a:fld>
            <a:endParaRPr lang="en-US"/>
          </a:p>
        </p:txBody>
      </p:sp>
    </p:spTree>
    <p:extLst>
      <p:ext uri="{BB962C8B-B14F-4D97-AF65-F5344CB8AC3E}">
        <p14:creationId xmlns:p14="http://schemas.microsoft.com/office/powerpoint/2010/main" val="1961572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29F30-65E7-48C5-89EE-5431C3F55B9D}" type="slidenum">
              <a:rPr lang="en-US" smtClean="0"/>
              <a:t>24</a:t>
            </a:fld>
            <a:endParaRPr lang="en-US"/>
          </a:p>
        </p:txBody>
      </p:sp>
    </p:spTree>
    <p:extLst>
      <p:ext uri="{BB962C8B-B14F-4D97-AF65-F5344CB8AC3E}">
        <p14:creationId xmlns:p14="http://schemas.microsoft.com/office/powerpoint/2010/main" val="421918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29F30-65E7-48C5-89EE-5431C3F55B9D}" type="slidenum">
              <a:rPr lang="en-US" smtClean="0"/>
              <a:t>26</a:t>
            </a:fld>
            <a:endParaRPr lang="en-US"/>
          </a:p>
        </p:txBody>
      </p:sp>
    </p:spTree>
    <p:extLst>
      <p:ext uri="{BB962C8B-B14F-4D97-AF65-F5344CB8AC3E}">
        <p14:creationId xmlns:p14="http://schemas.microsoft.com/office/powerpoint/2010/main" val="806820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D29F30-65E7-48C5-89EE-5431C3F55B9D}" type="slidenum">
              <a:rPr lang="en-US" smtClean="0"/>
              <a:t>27</a:t>
            </a:fld>
            <a:endParaRPr lang="en-US"/>
          </a:p>
        </p:txBody>
      </p:sp>
    </p:spTree>
    <p:extLst>
      <p:ext uri="{BB962C8B-B14F-4D97-AF65-F5344CB8AC3E}">
        <p14:creationId xmlns:p14="http://schemas.microsoft.com/office/powerpoint/2010/main" val="687430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t>
            </a:r>
          </a:p>
        </p:txBody>
      </p:sp>
      <p:sp>
        <p:nvSpPr>
          <p:cNvPr id="4" name="Slide Number Placeholder 3"/>
          <p:cNvSpPr>
            <a:spLocks noGrp="1"/>
          </p:cNvSpPr>
          <p:nvPr>
            <p:ph type="sldNum" sz="quarter" idx="5"/>
          </p:nvPr>
        </p:nvSpPr>
        <p:spPr/>
        <p:txBody>
          <a:bodyPr/>
          <a:lstStyle/>
          <a:p>
            <a:fld id="{54D29F30-65E7-48C5-89EE-5431C3F55B9D}" type="slidenum">
              <a:rPr lang="en-US" smtClean="0"/>
              <a:t>28</a:t>
            </a:fld>
            <a:endParaRPr lang="en-US"/>
          </a:p>
        </p:txBody>
      </p:sp>
    </p:spTree>
    <p:extLst>
      <p:ext uri="{BB962C8B-B14F-4D97-AF65-F5344CB8AC3E}">
        <p14:creationId xmlns:p14="http://schemas.microsoft.com/office/powerpoint/2010/main" val="355192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29F30-65E7-48C5-89EE-5431C3F55B9D}" type="slidenum">
              <a:rPr lang="en-US" smtClean="0"/>
              <a:t>29</a:t>
            </a:fld>
            <a:endParaRPr lang="en-US"/>
          </a:p>
        </p:txBody>
      </p:sp>
    </p:spTree>
    <p:extLst>
      <p:ext uri="{BB962C8B-B14F-4D97-AF65-F5344CB8AC3E}">
        <p14:creationId xmlns:p14="http://schemas.microsoft.com/office/powerpoint/2010/main" val="1674303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29F30-65E7-48C5-89EE-5431C3F55B9D}" type="slidenum">
              <a:rPr lang="en-US" smtClean="0"/>
              <a:t>30</a:t>
            </a:fld>
            <a:endParaRPr lang="en-US"/>
          </a:p>
        </p:txBody>
      </p:sp>
    </p:spTree>
    <p:extLst>
      <p:ext uri="{BB962C8B-B14F-4D97-AF65-F5344CB8AC3E}">
        <p14:creationId xmlns:p14="http://schemas.microsoft.com/office/powerpoint/2010/main" val="2111944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29F30-65E7-48C5-89EE-5431C3F55B9D}" type="slidenum">
              <a:rPr lang="en-US" smtClean="0"/>
              <a:t>31</a:t>
            </a:fld>
            <a:endParaRPr lang="en-US"/>
          </a:p>
        </p:txBody>
      </p:sp>
    </p:spTree>
    <p:extLst>
      <p:ext uri="{BB962C8B-B14F-4D97-AF65-F5344CB8AC3E}">
        <p14:creationId xmlns:p14="http://schemas.microsoft.com/office/powerpoint/2010/main" val="2366903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Jesse</a:t>
            </a:r>
          </a:p>
        </p:txBody>
      </p:sp>
      <p:sp>
        <p:nvSpPr>
          <p:cNvPr id="4" name="Slide Number Placeholder 3"/>
          <p:cNvSpPr>
            <a:spLocks noGrp="1"/>
          </p:cNvSpPr>
          <p:nvPr>
            <p:ph type="sldNum" sz="quarter" idx="10"/>
          </p:nvPr>
        </p:nvSpPr>
        <p:spPr/>
        <p:txBody>
          <a:bodyPr/>
          <a:lstStyle/>
          <a:p>
            <a:fld id="{54D29F30-65E7-48C5-89EE-5431C3F55B9D}" type="slidenum">
              <a:rPr lang="en-US" smtClean="0"/>
              <a:t>32</a:t>
            </a:fld>
            <a:endParaRPr lang="en-US"/>
          </a:p>
        </p:txBody>
      </p:sp>
    </p:spTree>
    <p:extLst>
      <p:ext uri="{BB962C8B-B14F-4D97-AF65-F5344CB8AC3E}">
        <p14:creationId xmlns:p14="http://schemas.microsoft.com/office/powerpoint/2010/main" val="67440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29F30-65E7-48C5-89EE-5431C3F55B9D}" type="slidenum">
              <a:rPr lang="en-US" smtClean="0"/>
              <a:t>4</a:t>
            </a:fld>
            <a:endParaRPr lang="en-US"/>
          </a:p>
        </p:txBody>
      </p:sp>
    </p:spTree>
    <p:extLst>
      <p:ext uri="{BB962C8B-B14F-4D97-AF65-F5344CB8AC3E}">
        <p14:creationId xmlns:p14="http://schemas.microsoft.com/office/powerpoint/2010/main" val="3815420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AEAF-F0EC-3251-23B3-2C925FF94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14A16-943C-834F-A370-194A0A8E84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3465E-E628-7DB1-010C-72ACB0F3D209}"/>
              </a:ext>
            </a:extLst>
          </p:cNvPr>
          <p:cNvSpPr>
            <a:spLocks noGrp="1"/>
          </p:cNvSpPr>
          <p:nvPr>
            <p:ph type="body" idx="1"/>
          </p:nvPr>
        </p:nvSpPr>
        <p:spPr/>
        <p:txBody>
          <a:bodyPr/>
          <a:lstStyle/>
          <a:p>
            <a:r>
              <a:rPr lang="en-US" dirty="0"/>
              <a:t>Jesse</a:t>
            </a:r>
          </a:p>
        </p:txBody>
      </p:sp>
      <p:sp>
        <p:nvSpPr>
          <p:cNvPr id="4" name="Slide Number Placeholder 3">
            <a:extLst>
              <a:ext uri="{FF2B5EF4-FFF2-40B4-BE49-F238E27FC236}">
                <a16:creationId xmlns:a16="http://schemas.microsoft.com/office/drawing/2014/main" id="{D1BFCD4E-DD40-2EBF-8493-965AE5CEB439}"/>
              </a:ext>
            </a:extLst>
          </p:cNvPr>
          <p:cNvSpPr>
            <a:spLocks noGrp="1"/>
          </p:cNvSpPr>
          <p:nvPr>
            <p:ph type="sldNum" sz="quarter" idx="10"/>
          </p:nvPr>
        </p:nvSpPr>
        <p:spPr/>
        <p:txBody>
          <a:bodyPr/>
          <a:lstStyle/>
          <a:p>
            <a:fld id="{54D29F30-65E7-48C5-89EE-5431C3F55B9D}" type="slidenum">
              <a:rPr lang="en-US" smtClean="0"/>
              <a:t>33</a:t>
            </a:fld>
            <a:endParaRPr lang="en-US"/>
          </a:p>
        </p:txBody>
      </p:sp>
    </p:spTree>
    <p:extLst>
      <p:ext uri="{BB962C8B-B14F-4D97-AF65-F5344CB8AC3E}">
        <p14:creationId xmlns:p14="http://schemas.microsoft.com/office/powerpoint/2010/main" val="4290278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2E724-9919-F53F-66EA-673B841F8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C1A9C-F666-7E21-9998-9C8325ADA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D17A5-DD90-A4AA-7BF9-6B64C611B4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9A6BBD-14AF-87B9-F272-E195676DF892}"/>
              </a:ext>
            </a:extLst>
          </p:cNvPr>
          <p:cNvSpPr>
            <a:spLocks noGrp="1"/>
          </p:cNvSpPr>
          <p:nvPr>
            <p:ph type="sldNum" sz="quarter" idx="10"/>
          </p:nvPr>
        </p:nvSpPr>
        <p:spPr/>
        <p:txBody>
          <a:bodyPr/>
          <a:lstStyle/>
          <a:p>
            <a:fld id="{54D29F30-65E7-48C5-89EE-5431C3F55B9D}" type="slidenum">
              <a:rPr lang="en-US" smtClean="0"/>
              <a:t>34</a:t>
            </a:fld>
            <a:endParaRPr lang="en-US"/>
          </a:p>
        </p:txBody>
      </p:sp>
    </p:spTree>
    <p:extLst>
      <p:ext uri="{BB962C8B-B14F-4D97-AF65-F5344CB8AC3E}">
        <p14:creationId xmlns:p14="http://schemas.microsoft.com/office/powerpoint/2010/main" val="1081793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29F30-65E7-48C5-89EE-5431C3F55B9D}" type="slidenum">
              <a:rPr lang="en-US" smtClean="0"/>
              <a:t>35</a:t>
            </a:fld>
            <a:endParaRPr lang="en-US"/>
          </a:p>
        </p:txBody>
      </p:sp>
    </p:spTree>
    <p:extLst>
      <p:ext uri="{BB962C8B-B14F-4D97-AF65-F5344CB8AC3E}">
        <p14:creationId xmlns:p14="http://schemas.microsoft.com/office/powerpoint/2010/main" val="499814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29F30-65E7-48C5-89EE-5431C3F55B9D}" type="slidenum">
              <a:rPr lang="en-US" smtClean="0"/>
              <a:t>36</a:t>
            </a:fld>
            <a:endParaRPr lang="en-US"/>
          </a:p>
        </p:txBody>
      </p:sp>
    </p:spTree>
    <p:extLst>
      <p:ext uri="{BB962C8B-B14F-4D97-AF65-F5344CB8AC3E}">
        <p14:creationId xmlns:p14="http://schemas.microsoft.com/office/powerpoint/2010/main" val="569667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6CA74-9530-8B08-DA8D-F793E0AD2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85C24-2513-C57A-1B31-4FFFA935A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B117A-721C-B07B-C39F-366FDD2D43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BF207-C659-AB55-0CB1-9548489E6DB0}"/>
              </a:ext>
            </a:extLst>
          </p:cNvPr>
          <p:cNvSpPr>
            <a:spLocks noGrp="1"/>
          </p:cNvSpPr>
          <p:nvPr>
            <p:ph type="sldNum" sz="quarter" idx="10"/>
          </p:nvPr>
        </p:nvSpPr>
        <p:spPr/>
        <p:txBody>
          <a:bodyPr/>
          <a:lstStyle/>
          <a:p>
            <a:fld id="{54D29F30-65E7-48C5-89EE-5431C3F55B9D}" type="slidenum">
              <a:rPr lang="en-US" smtClean="0"/>
              <a:t>37</a:t>
            </a:fld>
            <a:endParaRPr lang="en-US"/>
          </a:p>
        </p:txBody>
      </p:sp>
    </p:spTree>
    <p:extLst>
      <p:ext uri="{BB962C8B-B14F-4D97-AF65-F5344CB8AC3E}">
        <p14:creationId xmlns:p14="http://schemas.microsoft.com/office/powerpoint/2010/main" val="1239430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BD5E-7EE7-3C9E-D213-1E3132FC1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A54CB-9F4D-B1B7-2996-47B771486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3F830-9602-ACA2-A68C-47AC37C78C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2D3A07-1FC2-68F3-B193-43FA1FAB0217}"/>
              </a:ext>
            </a:extLst>
          </p:cNvPr>
          <p:cNvSpPr>
            <a:spLocks noGrp="1"/>
          </p:cNvSpPr>
          <p:nvPr>
            <p:ph type="sldNum" sz="quarter" idx="10"/>
          </p:nvPr>
        </p:nvSpPr>
        <p:spPr/>
        <p:txBody>
          <a:bodyPr/>
          <a:lstStyle/>
          <a:p>
            <a:fld id="{54D29F30-65E7-48C5-89EE-5431C3F55B9D}" type="slidenum">
              <a:rPr lang="en-US" smtClean="0"/>
              <a:t>38</a:t>
            </a:fld>
            <a:endParaRPr lang="en-US"/>
          </a:p>
        </p:txBody>
      </p:sp>
    </p:spTree>
    <p:extLst>
      <p:ext uri="{BB962C8B-B14F-4D97-AF65-F5344CB8AC3E}">
        <p14:creationId xmlns:p14="http://schemas.microsoft.com/office/powerpoint/2010/main" val="42792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7E134-58CF-6CC9-918C-62C4D7240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B9AFC-F4B6-C2FB-7624-A98494741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CC057-2C17-3EF1-891D-A89442323D40}"/>
              </a:ext>
            </a:extLst>
          </p:cNvPr>
          <p:cNvSpPr>
            <a:spLocks noGrp="1"/>
          </p:cNvSpPr>
          <p:nvPr>
            <p:ph type="body" idx="1"/>
          </p:nvPr>
        </p:nvSpPr>
        <p:spPr/>
        <p:txBody>
          <a:bodyPr/>
          <a:lstStyle/>
          <a:p>
            <a:r>
              <a:rPr lang="en-US" dirty="0"/>
              <a:t>Jesse</a:t>
            </a:r>
          </a:p>
        </p:txBody>
      </p:sp>
      <p:sp>
        <p:nvSpPr>
          <p:cNvPr id="4" name="Slide Number Placeholder 3">
            <a:extLst>
              <a:ext uri="{FF2B5EF4-FFF2-40B4-BE49-F238E27FC236}">
                <a16:creationId xmlns:a16="http://schemas.microsoft.com/office/drawing/2014/main" id="{24151FF3-15F8-3FC3-BBA5-444FA810E070}"/>
              </a:ext>
            </a:extLst>
          </p:cNvPr>
          <p:cNvSpPr>
            <a:spLocks noGrp="1"/>
          </p:cNvSpPr>
          <p:nvPr>
            <p:ph type="sldNum" sz="quarter" idx="5"/>
          </p:nvPr>
        </p:nvSpPr>
        <p:spPr/>
        <p:txBody>
          <a:bodyPr/>
          <a:lstStyle/>
          <a:p>
            <a:fld id="{54D29F30-65E7-48C5-89EE-5431C3F55B9D}" type="slidenum">
              <a:rPr lang="en-US" smtClean="0"/>
              <a:t>39</a:t>
            </a:fld>
            <a:endParaRPr lang="en-US"/>
          </a:p>
        </p:txBody>
      </p:sp>
    </p:spTree>
    <p:extLst>
      <p:ext uri="{BB962C8B-B14F-4D97-AF65-F5344CB8AC3E}">
        <p14:creationId xmlns:p14="http://schemas.microsoft.com/office/powerpoint/2010/main" val="3914055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29F30-65E7-48C5-89EE-5431C3F55B9D}" type="slidenum">
              <a:rPr lang="en-US" smtClean="0"/>
              <a:t>40</a:t>
            </a:fld>
            <a:endParaRPr lang="en-US"/>
          </a:p>
        </p:txBody>
      </p:sp>
    </p:spTree>
    <p:extLst>
      <p:ext uri="{BB962C8B-B14F-4D97-AF65-F5344CB8AC3E}">
        <p14:creationId xmlns:p14="http://schemas.microsoft.com/office/powerpoint/2010/main" val="773317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29F30-65E7-48C5-89EE-5431C3F55B9D}" type="slidenum">
              <a:rPr lang="en-US" smtClean="0"/>
              <a:t>41</a:t>
            </a:fld>
            <a:endParaRPr lang="en-US"/>
          </a:p>
        </p:txBody>
      </p:sp>
    </p:spTree>
    <p:extLst>
      <p:ext uri="{BB962C8B-B14F-4D97-AF65-F5344CB8AC3E}">
        <p14:creationId xmlns:p14="http://schemas.microsoft.com/office/powerpoint/2010/main" val="533002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7C514-6D3B-343C-8517-B1D9D732A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38A62-E522-2B95-1919-0F8389C26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2408A-5CE5-8CD9-8839-3222AA919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7AB763-D36C-6A25-B65B-B332B9D1556E}"/>
              </a:ext>
            </a:extLst>
          </p:cNvPr>
          <p:cNvSpPr>
            <a:spLocks noGrp="1"/>
          </p:cNvSpPr>
          <p:nvPr>
            <p:ph type="sldNum" sz="quarter" idx="10"/>
          </p:nvPr>
        </p:nvSpPr>
        <p:spPr/>
        <p:txBody>
          <a:bodyPr/>
          <a:lstStyle/>
          <a:p>
            <a:fld id="{54D29F30-65E7-48C5-89EE-5431C3F55B9D}" type="slidenum">
              <a:rPr lang="en-US" smtClean="0"/>
              <a:t>42</a:t>
            </a:fld>
            <a:endParaRPr lang="en-US"/>
          </a:p>
        </p:txBody>
      </p:sp>
    </p:spTree>
    <p:extLst>
      <p:ext uri="{BB962C8B-B14F-4D97-AF65-F5344CB8AC3E}">
        <p14:creationId xmlns:p14="http://schemas.microsoft.com/office/powerpoint/2010/main" val="223179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29F30-65E7-48C5-89EE-5431C3F55B9D}" type="slidenum">
              <a:rPr lang="en-US" smtClean="0"/>
              <a:t>5</a:t>
            </a:fld>
            <a:endParaRPr lang="en-US"/>
          </a:p>
        </p:txBody>
      </p:sp>
    </p:spTree>
    <p:extLst>
      <p:ext uri="{BB962C8B-B14F-4D97-AF65-F5344CB8AC3E}">
        <p14:creationId xmlns:p14="http://schemas.microsoft.com/office/powerpoint/2010/main" val="3395554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CB1A7-D2BA-C30A-07A7-9C38F72CC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41B6E-4369-D5AD-3E71-E2DCF271CE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E6108-A5AC-F2C3-DABA-A2AB064BF8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63F887-0455-6A80-177F-0036F9CDE8D7}"/>
              </a:ext>
            </a:extLst>
          </p:cNvPr>
          <p:cNvSpPr>
            <a:spLocks noGrp="1"/>
          </p:cNvSpPr>
          <p:nvPr>
            <p:ph type="sldNum" sz="quarter" idx="10"/>
          </p:nvPr>
        </p:nvSpPr>
        <p:spPr/>
        <p:txBody>
          <a:bodyPr/>
          <a:lstStyle/>
          <a:p>
            <a:fld id="{54D29F30-65E7-48C5-89EE-5431C3F55B9D}" type="slidenum">
              <a:rPr lang="en-US" smtClean="0"/>
              <a:t>43</a:t>
            </a:fld>
            <a:endParaRPr lang="en-US"/>
          </a:p>
        </p:txBody>
      </p:sp>
    </p:spTree>
    <p:extLst>
      <p:ext uri="{BB962C8B-B14F-4D97-AF65-F5344CB8AC3E}">
        <p14:creationId xmlns:p14="http://schemas.microsoft.com/office/powerpoint/2010/main" val="2913970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29F30-65E7-48C5-89EE-5431C3F55B9D}" type="slidenum">
              <a:rPr lang="en-US" smtClean="0"/>
              <a:t>44</a:t>
            </a:fld>
            <a:endParaRPr lang="en-US"/>
          </a:p>
        </p:txBody>
      </p:sp>
    </p:spTree>
    <p:extLst>
      <p:ext uri="{BB962C8B-B14F-4D97-AF65-F5344CB8AC3E}">
        <p14:creationId xmlns:p14="http://schemas.microsoft.com/office/powerpoint/2010/main" val="183317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D29F30-65E7-48C5-89EE-5431C3F55B9D}" type="slidenum">
              <a:rPr lang="en-US" smtClean="0"/>
              <a:t>6</a:t>
            </a:fld>
            <a:endParaRPr lang="en-US"/>
          </a:p>
        </p:txBody>
      </p:sp>
    </p:spTree>
    <p:extLst>
      <p:ext uri="{BB962C8B-B14F-4D97-AF65-F5344CB8AC3E}">
        <p14:creationId xmlns:p14="http://schemas.microsoft.com/office/powerpoint/2010/main" val="253215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F2639-6C03-BB4C-0D12-E807CB666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6C9B5-5EE7-1CCE-F9E9-A6883685E7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26F5BF-12A2-FC87-2AE0-6D5BE77DBC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39658C-68FF-1CAD-365C-FBD29DBF19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29F30-65E7-48C5-89EE-5431C3F55B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78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29F30-65E7-48C5-89EE-5431C3F55B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623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29F30-65E7-48C5-89EE-5431C3F55B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30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B19AB-C519-1F7A-EB82-1C1499D50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7F043-F2C4-C0A5-D64B-D867195EA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30A6D-3069-4D81-00B2-78C05D1D71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4C0F7C-B8DA-1E24-75D1-8952EE99692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29F30-65E7-48C5-89EE-5431C3F55B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1649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13DEAB-F565-41D6-BCA7-972F009C4629}"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99153-ECC6-42EA-B03C-5F7E7F793ED6}" type="slidenum">
              <a:rPr lang="en-US" smtClean="0"/>
              <a:t>‹#›</a:t>
            </a:fld>
            <a:endParaRPr lang="en-US"/>
          </a:p>
        </p:txBody>
      </p:sp>
      <p:pic>
        <p:nvPicPr>
          <p:cNvPr id="7" name="Picture 2" descr="County of Marin Department of Health and Human Services logo" title="Department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05946" y="288047"/>
            <a:ext cx="914475" cy="4755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WALTER-QI\24-WO_OtherRef\County-Logo\Primary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28528" y="220664"/>
            <a:ext cx="828057" cy="54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3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3DEAB-F565-41D6-BCA7-972F009C4629}"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99153-ECC6-42EA-B03C-5F7E7F793ED6}" type="slidenum">
              <a:rPr lang="en-US" smtClean="0"/>
              <a:t>‹#›</a:t>
            </a:fld>
            <a:endParaRPr lang="en-US"/>
          </a:p>
        </p:txBody>
      </p:sp>
    </p:spTree>
    <p:extLst>
      <p:ext uri="{BB962C8B-B14F-4D97-AF65-F5344CB8AC3E}">
        <p14:creationId xmlns:p14="http://schemas.microsoft.com/office/powerpoint/2010/main" val="326903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3DEAB-F565-41D6-BCA7-972F009C4629}"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99153-ECC6-42EA-B03C-5F7E7F793ED6}" type="slidenum">
              <a:rPr lang="en-US" smtClean="0"/>
              <a:t>‹#›</a:t>
            </a:fld>
            <a:endParaRPr lang="en-US"/>
          </a:p>
        </p:txBody>
      </p:sp>
    </p:spTree>
    <p:extLst>
      <p:ext uri="{BB962C8B-B14F-4D97-AF65-F5344CB8AC3E}">
        <p14:creationId xmlns:p14="http://schemas.microsoft.com/office/powerpoint/2010/main" val="3111968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0" y="3"/>
            <a:ext cx="9144000" cy="5591175"/>
          </a:xfrm>
          <a:prstGeom prst="rect">
            <a:avLst/>
          </a:prstGeom>
          <a:solidFill>
            <a:schemeClr val="accent3"/>
          </a:solidFill>
        </p:spPr>
        <p:txBody>
          <a:bodyPr vert="horz"/>
          <a:lstStyle/>
          <a:p>
            <a:endParaRPr lang="en-US" dirty="0"/>
          </a:p>
        </p:txBody>
      </p:sp>
      <p:sp>
        <p:nvSpPr>
          <p:cNvPr id="7" name="Text Placeholder 4"/>
          <p:cNvSpPr>
            <a:spLocks noGrp="1"/>
          </p:cNvSpPr>
          <p:nvPr>
            <p:ph type="body" sz="quarter" idx="15" hasCustomPrompt="1"/>
          </p:nvPr>
        </p:nvSpPr>
        <p:spPr>
          <a:xfrm>
            <a:off x="6699250" y="5324478"/>
            <a:ext cx="2444750" cy="266700"/>
          </a:xfrm>
          <a:prstGeom prst="rect">
            <a:avLst/>
          </a:prstGeom>
        </p:spPr>
        <p:txBody>
          <a:bodyPr/>
          <a:lstStyle>
            <a:lvl1pPr marL="0" indent="0" algn="r">
              <a:buNone/>
              <a:defRPr sz="900" baseline="0">
                <a:solidFill>
                  <a:schemeClr val="bg1"/>
                </a:solidFill>
              </a:defRPr>
            </a:lvl1pPr>
          </a:lstStyle>
          <a:p>
            <a:pPr lvl="0"/>
            <a:r>
              <a:rPr lang="en-US" dirty="0"/>
              <a:t>Photo Credit</a:t>
            </a:r>
          </a:p>
        </p:txBody>
      </p:sp>
      <p:sp>
        <p:nvSpPr>
          <p:cNvPr id="3" name="Subtitle 2"/>
          <p:cNvSpPr>
            <a:spLocks noGrp="1"/>
          </p:cNvSpPr>
          <p:nvPr>
            <p:ph type="subTitle" idx="1" hasCustomPrompt="1"/>
          </p:nvPr>
        </p:nvSpPr>
        <p:spPr>
          <a:xfrm>
            <a:off x="771625" y="1473518"/>
            <a:ext cx="7759700" cy="369332"/>
          </a:xfrm>
          <a:prstGeom prst="rect">
            <a:avLst/>
          </a:prstGeom>
        </p:spPr>
        <p:txBody>
          <a:bodyPr>
            <a:noAutofit/>
          </a:bodyPr>
          <a:lstStyle>
            <a:lvl1pPr marL="0" indent="0" algn="r">
              <a:buNone/>
              <a:defRPr sz="1200" b="0" i="0" cap="all" spc="200">
                <a:solidFill>
                  <a:srgbClr val="FFFFFF"/>
                </a:solidFill>
                <a:latin typeface="Futura" panose="02000503030000020003" pitchFamily="2" charset="0"/>
                <a:cs typeface="Futura" panose="0200050303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5" name="Text Placeholder 4"/>
          <p:cNvSpPr>
            <a:spLocks noGrp="1"/>
          </p:cNvSpPr>
          <p:nvPr>
            <p:ph type="body" sz="quarter" idx="16" hasCustomPrompt="1"/>
          </p:nvPr>
        </p:nvSpPr>
        <p:spPr>
          <a:xfrm>
            <a:off x="5419725" y="2151900"/>
            <a:ext cx="3099816" cy="492443"/>
          </a:xfrm>
          <a:prstGeom prst="rect">
            <a:avLst/>
          </a:prstGeom>
        </p:spPr>
        <p:txBody>
          <a:bodyPr>
            <a:noAutofit/>
          </a:bodyPr>
          <a:lstStyle>
            <a:lvl1pPr marL="0" indent="0" algn="r">
              <a:buNone/>
              <a:defRPr lang="en-US" sz="1800" kern="1200" dirty="0">
                <a:solidFill>
                  <a:srgbClr val="FFFFFF"/>
                </a:solidFill>
                <a:latin typeface="+mn-lt"/>
                <a:ea typeface="+mn-ea"/>
                <a:cs typeface="+mn-cs"/>
              </a:defRPr>
            </a:lvl1pPr>
          </a:lstStyle>
          <a:p>
            <a:pPr lvl="0"/>
            <a:r>
              <a:rPr lang="en-US" sz="1800" dirty="0">
                <a:latin typeface="+mn-lt"/>
              </a:rPr>
              <a:t>Date</a:t>
            </a:r>
            <a:endParaRPr lang="en-US" dirty="0"/>
          </a:p>
        </p:txBody>
      </p:sp>
      <p:sp>
        <p:nvSpPr>
          <p:cNvPr id="6" name="Title 5"/>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10" name="TextBox 9"/>
          <p:cNvSpPr txBox="1"/>
          <p:nvPr userDrawn="1"/>
        </p:nvSpPr>
        <p:spPr>
          <a:xfrm>
            <a:off x="1717050" y="5853940"/>
            <a:ext cx="2075722" cy="861774"/>
          </a:xfrm>
          <a:prstGeom prst="rect">
            <a:avLst/>
          </a:prstGeom>
          <a:noFill/>
        </p:spPr>
        <p:txBody>
          <a:bodyPr wrap="square" rtlCol="0">
            <a:spAutoFit/>
          </a:bodyPr>
          <a:lstStyle/>
          <a:p>
            <a:pPr>
              <a:lnSpc>
                <a:spcPts val="1200"/>
              </a:lnSpc>
            </a:pPr>
            <a:r>
              <a:rPr lang="en-US" sz="900" b="0" i="0" baseline="0" dirty="0">
                <a:solidFill>
                  <a:schemeClr val="tx2"/>
                </a:solidFill>
                <a:latin typeface="Futura" panose="02000503030000020003" pitchFamily="2" charset="0"/>
                <a:cs typeface="Futura Book"/>
              </a:rPr>
              <a:t>Health and Human Services</a:t>
            </a:r>
          </a:p>
          <a:p>
            <a:pPr>
              <a:lnSpc>
                <a:spcPts val="1200"/>
              </a:lnSpc>
            </a:pPr>
            <a:r>
              <a:rPr lang="en-US" sz="900" b="0" i="0" baseline="0" dirty="0">
                <a:solidFill>
                  <a:schemeClr val="tx2"/>
                </a:solidFill>
                <a:latin typeface="Futura" panose="02000503030000020003" pitchFamily="2" charset="0"/>
                <a:cs typeface="Futura Book"/>
              </a:rPr>
              <a:t>20 North San Pedro Road, </a:t>
            </a:r>
            <a:r>
              <a:rPr lang="en-US" sz="900" b="0" i="0" baseline="0" dirty="0" err="1">
                <a:solidFill>
                  <a:schemeClr val="tx2"/>
                </a:solidFill>
                <a:latin typeface="Futura" panose="02000503030000020003" pitchFamily="2" charset="0"/>
                <a:cs typeface="Futura Book"/>
              </a:rPr>
              <a:t>Ste</a:t>
            </a:r>
            <a:r>
              <a:rPr lang="en-US" sz="900" b="0" i="0" baseline="0" dirty="0">
                <a:solidFill>
                  <a:schemeClr val="tx2"/>
                </a:solidFill>
                <a:latin typeface="Futura" panose="02000503030000020003" pitchFamily="2" charset="0"/>
                <a:cs typeface="Futura Book"/>
              </a:rPr>
              <a:t> 2028</a:t>
            </a:r>
          </a:p>
          <a:p>
            <a:pPr>
              <a:lnSpc>
                <a:spcPts val="1200"/>
              </a:lnSpc>
            </a:pPr>
            <a:r>
              <a:rPr lang="en-US" sz="900" b="0" i="0" baseline="0" dirty="0">
                <a:solidFill>
                  <a:schemeClr val="tx2"/>
                </a:solidFill>
                <a:latin typeface="Futura" panose="02000503030000020003" pitchFamily="2" charset="0"/>
                <a:cs typeface="Futura Book"/>
              </a:rPr>
              <a:t>San Rafael, CA 94903</a:t>
            </a:r>
          </a:p>
          <a:p>
            <a:pPr>
              <a:lnSpc>
                <a:spcPts val="1200"/>
              </a:lnSpc>
            </a:pPr>
            <a:r>
              <a:rPr lang="en-US" sz="900" b="0" i="0" baseline="0" dirty="0">
                <a:solidFill>
                  <a:schemeClr val="tx2"/>
                </a:solidFill>
                <a:latin typeface="Futura" panose="02000503030000020003" pitchFamily="2" charset="0"/>
                <a:cs typeface="Futura Book"/>
              </a:rPr>
              <a:t>415 473 3696 T / 415 473 3344 F</a:t>
            </a:r>
          </a:p>
          <a:p>
            <a:pPr>
              <a:lnSpc>
                <a:spcPts val="1200"/>
              </a:lnSpc>
            </a:pPr>
            <a:r>
              <a:rPr lang="en-US" sz="900" b="0" i="0" baseline="0" dirty="0">
                <a:solidFill>
                  <a:schemeClr val="tx2"/>
                </a:solidFill>
                <a:latin typeface="Futura" panose="02000503030000020003" pitchFamily="2" charset="0"/>
                <a:cs typeface="Futura Book"/>
              </a:rPr>
              <a:t>marinhhs.org</a:t>
            </a:r>
          </a:p>
        </p:txBody>
      </p:sp>
    </p:spTree>
    <p:extLst>
      <p:ext uri="{BB962C8B-B14F-4D97-AF65-F5344CB8AC3E}">
        <p14:creationId xmlns:p14="http://schemas.microsoft.com/office/powerpoint/2010/main" val="309348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3DEAB-F565-41D6-BCA7-972F009C4629}"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99153-ECC6-42EA-B03C-5F7E7F793ED6}" type="slidenum">
              <a:rPr lang="en-US" smtClean="0"/>
              <a:t>‹#›</a:t>
            </a:fld>
            <a:endParaRPr lang="en-US"/>
          </a:p>
        </p:txBody>
      </p:sp>
    </p:spTree>
    <p:extLst>
      <p:ext uri="{BB962C8B-B14F-4D97-AF65-F5344CB8AC3E}">
        <p14:creationId xmlns:p14="http://schemas.microsoft.com/office/powerpoint/2010/main" val="249087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13DEAB-F565-41D6-BCA7-972F009C4629}"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99153-ECC6-42EA-B03C-5F7E7F793ED6}" type="slidenum">
              <a:rPr lang="en-US" smtClean="0"/>
              <a:t>‹#›</a:t>
            </a:fld>
            <a:endParaRPr lang="en-US"/>
          </a:p>
        </p:txBody>
      </p:sp>
    </p:spTree>
    <p:extLst>
      <p:ext uri="{BB962C8B-B14F-4D97-AF65-F5344CB8AC3E}">
        <p14:creationId xmlns:p14="http://schemas.microsoft.com/office/powerpoint/2010/main" val="362864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13DEAB-F565-41D6-BCA7-972F009C4629}"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99153-ECC6-42EA-B03C-5F7E7F793ED6}" type="slidenum">
              <a:rPr lang="en-US" smtClean="0"/>
              <a:t>‹#›</a:t>
            </a:fld>
            <a:endParaRPr lang="en-US"/>
          </a:p>
        </p:txBody>
      </p:sp>
    </p:spTree>
    <p:extLst>
      <p:ext uri="{BB962C8B-B14F-4D97-AF65-F5344CB8AC3E}">
        <p14:creationId xmlns:p14="http://schemas.microsoft.com/office/powerpoint/2010/main" val="126568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13DEAB-F565-41D6-BCA7-972F009C4629}" type="datetimeFigureOut">
              <a:rPr lang="en-US" smtClean="0"/>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99153-ECC6-42EA-B03C-5F7E7F793ED6}" type="slidenum">
              <a:rPr lang="en-US" smtClean="0"/>
              <a:t>‹#›</a:t>
            </a:fld>
            <a:endParaRPr lang="en-US"/>
          </a:p>
        </p:txBody>
      </p:sp>
    </p:spTree>
    <p:extLst>
      <p:ext uri="{BB962C8B-B14F-4D97-AF65-F5344CB8AC3E}">
        <p14:creationId xmlns:p14="http://schemas.microsoft.com/office/powerpoint/2010/main" val="8538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13DEAB-F565-41D6-BCA7-972F009C4629}" type="datetimeFigureOut">
              <a:rPr lang="en-US" smtClean="0"/>
              <a:t>5/7/2026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99153-ECC6-42EA-B03C-5F7E7F793ED6}" type="slidenum">
              <a:rPr lang="en-US" smtClean="0"/>
              <a:t>‹#›</a:t>
            </a:fld>
            <a:endParaRPr lang="en-US"/>
          </a:p>
        </p:txBody>
      </p:sp>
    </p:spTree>
    <p:extLst>
      <p:ext uri="{BB962C8B-B14F-4D97-AF65-F5344CB8AC3E}">
        <p14:creationId xmlns:p14="http://schemas.microsoft.com/office/powerpoint/2010/main" val="221947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3DEAB-F565-41D6-BCA7-972F009C4629}" type="datetimeFigureOut">
              <a:rPr lang="en-US" smtClean="0"/>
              <a:t>5/7/2026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99153-ECC6-42EA-B03C-5F7E7F793ED6}" type="slidenum">
              <a:rPr lang="en-US" smtClean="0"/>
              <a:t>‹#›</a:t>
            </a:fld>
            <a:endParaRPr lang="en-US"/>
          </a:p>
        </p:txBody>
      </p:sp>
    </p:spTree>
    <p:extLst>
      <p:ext uri="{BB962C8B-B14F-4D97-AF65-F5344CB8AC3E}">
        <p14:creationId xmlns:p14="http://schemas.microsoft.com/office/powerpoint/2010/main" val="104769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13DEAB-F565-41D6-BCA7-972F009C4629}"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99153-ECC6-42EA-B03C-5F7E7F793ED6}" type="slidenum">
              <a:rPr lang="en-US" smtClean="0"/>
              <a:t>‹#›</a:t>
            </a:fld>
            <a:endParaRPr lang="en-US"/>
          </a:p>
        </p:txBody>
      </p:sp>
    </p:spTree>
    <p:extLst>
      <p:ext uri="{BB962C8B-B14F-4D97-AF65-F5344CB8AC3E}">
        <p14:creationId xmlns:p14="http://schemas.microsoft.com/office/powerpoint/2010/main" val="356720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13DEAB-F565-41D6-BCA7-972F009C4629}"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99153-ECC6-42EA-B03C-5F7E7F793ED6}" type="slidenum">
              <a:rPr lang="en-US" smtClean="0"/>
              <a:t>‹#›</a:t>
            </a:fld>
            <a:endParaRPr lang="en-US"/>
          </a:p>
        </p:txBody>
      </p:sp>
    </p:spTree>
    <p:extLst>
      <p:ext uri="{BB962C8B-B14F-4D97-AF65-F5344CB8AC3E}">
        <p14:creationId xmlns:p14="http://schemas.microsoft.com/office/powerpoint/2010/main" val="54289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3DEAB-F565-41D6-BCA7-972F009C4629}" type="datetimeFigureOut">
              <a:rPr lang="en-US" smtClean="0"/>
              <a:t>5/7/2026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99153-ECC6-42EA-B03C-5F7E7F793ED6}" type="slidenum">
              <a:rPr lang="en-US" smtClean="0"/>
              <a:t>‹#›</a:t>
            </a:fld>
            <a:endParaRPr lang="en-US"/>
          </a:p>
        </p:txBody>
      </p:sp>
    </p:spTree>
    <p:extLst>
      <p:ext uri="{BB962C8B-B14F-4D97-AF65-F5344CB8AC3E}">
        <p14:creationId xmlns:p14="http://schemas.microsoft.com/office/powerpoint/2010/main" val="1699931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bhrs.co.marin.ca.us/node/73293"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hrs.co.marin.ca.us/node/55299"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bhrs.co.marin.ca.us/node/7329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2023.calmhsa.org/how-to-add-a-diagnosi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2023.calmhsa.org/wp-content/uploads/2023/07/Common-Diagnoses-Codes.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hrs.co.marin.ca.us/node/55299"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dhcs.ca.gov/Documents/BHIN-23-068-Documentation-Requirements-for-SMH-DMC-and-DMC-ODS-Service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bhrs.co.marin.ca.us/node/5529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hcs.ca.gov/Documents/BHIN-23-068-Documentation-Requirements-for-SMH-DMC-and-DMC-ODS-Services.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dhcs.ca.gov/formsandpubs/Documents/BHIN-23-054.pdf" TargetMode="External"/><Relationship Id="rId4" Type="http://schemas.openxmlformats.org/officeDocument/2006/relationships/hyperlink" Target="https://www.dhcs.ca.gov/Documents/BHIN-23-025-Medi-Cal-Mobile-Crisis-Services-Benefit-Implementation.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bhrs.co.marin.ca.us/node/55299"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2023.calmhsa.org/how-to-filter-sort-a-clients-problem-list/"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2023.calmhsa.org/how-to-add-favorites-to-the-problem-list-screen/" TargetMode="External"/><Relationship Id="rId5" Type="http://schemas.openxmlformats.org/officeDocument/2006/relationships/hyperlink" Target="https://2023.calmhsa.org/how-to-remove-a-problem-thats-been-resolved/" TargetMode="External"/><Relationship Id="rId4" Type="http://schemas.openxmlformats.org/officeDocument/2006/relationships/hyperlink" Target="https://2023.calmhsa.org/how-to-add-a-problem-to-the-problem-lis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bhrs.co.marin.ca.us/node/55299"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2023.calmhsa.org/group-services-video-documentation-guides/" TargetMode="External"/><Relationship Id="rId7" Type="http://schemas.openxmlformats.org/officeDocument/2006/relationships/hyperlink" Target="https://2023.calmhsa.org/how-to-write-a-group-progress-note/"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2023.calmhsa.org/how-to-add-remove-clients-or-staff-from-a-group-service/" TargetMode="External"/><Relationship Id="rId5" Type="http://schemas.openxmlformats.org/officeDocument/2006/relationships/hyperlink" Target="https://2023.calmhsa.org/how-to-schedule-groups/" TargetMode="External"/><Relationship Id="rId4" Type="http://schemas.openxmlformats.org/officeDocument/2006/relationships/hyperlink" Target="https://2023.calmhsa.org/how-to-create-a-new-group/"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bhrs.co.marin.ca.us/node/55299"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almhsa.org/wp-content/uploads/2025/04/SMHS-Clinical-Documentation-Guide-4.25.2025.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lmhsa.org/wp-content/uploads/2025/04/SMHS-Clinical-Documentation-Guide-4.25.2025.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gcc02.safelinks.protection.outlook.com/?url=https%3A%2F%2F2023.calmhsa.org%2Fservices-needing-attention-widget%2F&amp;data=05%7C02%7CSteve.Wilbur%40MarinCounty.gov%7Cc6ca45ceb5f94487bb3d08dea5778872%7Cd272712e54ee458485b3934c194eeb6d%7C0%7C0%7C639130129982015400%7CUnknown%7CTWFpbGZsb3d8eyJFbXB0eU1hcGkiOnRydWUsIlYiOiIwLjAuMDAwMCIsIlAiOiJXaW4zMiIsIkFOIjoiTWFpbCIsIldUIjoyfQ%3D%3D%7C0%7C%7C%7C&amp;sdata=lCkr2aQ5fEx63%2B8iDDz1OkSSXSV6aPrFFrWuDdBqgrk%3D&amp;reserved=0" TargetMode="External"/><Relationship Id="rId3" Type="http://schemas.openxmlformats.org/officeDocument/2006/relationships/hyperlink" Target="https://gcc02.safelinks.protection.outlook.com/?url=https%3A%2F%2F2023.calmhsa.org%2Fhow-to-add-an-icd-10-code-to-a-service-before-the-clinician-completes-the-assessment-and-diagnosis%2F&amp;data=05%7C02%7CSteve.Wilbur%40MarinCounty.gov%7Cc6ca45ceb5f94487bb3d08dea5778872%7Cd272712e54ee458485b3934c194eeb6d%7C0%7C0%7C639130129981929534%7CUnknown%7CTWFpbGZsb3d8eyJFbXB0eU1hcGkiOnRydWUsIlYiOiIwLjAuMDAwMCIsIlAiOiJXaW4zMiIsIkFOIjoiTWFpbCIsIldUIjoyfQ%3D%3D%7C0%7C%7C%7C&amp;sdata=ir7NkI622M7DDBC7xqUhuoI%2Bo6kGSvnhzb2zpWgbL2M%3D&amp;reserved=0" TargetMode="External"/><Relationship Id="rId7" Type="http://schemas.openxmlformats.org/officeDocument/2006/relationships/hyperlink" Target="mailto:BHRSCredentialingPub@marincounty.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gcc02.safelinks.protection.outlook.com/?url=https%3A%2F%2F2023.calmhsa.org%2Fhow-to-pull-a-diagnosis-forward-from-another-program%2F&amp;data=05%7C02%7CSteve.Wilbur%40MarinCounty.gov%7Cc6ca45ceb5f94487bb3d08dea5778872%7Cd272712e54ee458485b3934c194eeb6d%7C0%7C0%7C639130129981997649%7CUnknown%7CTWFpbGZsb3d8eyJFbXB0eU1hcGkiOnRydWUsIlYiOiIwLjAuMDAwMCIsIlAiOiJXaW4zMiIsIkFOIjoiTWFpbCIsIldUIjoyfQ%3D%3D%7C0%7C%7C%7C&amp;sdata=%2BZ%2FwIvC%2Fqgmp6aDgISsDeiz1t1lpnQVaVH3lISNKOWI%3D&amp;reserved=0" TargetMode="External"/><Relationship Id="rId5" Type="http://schemas.openxmlformats.org/officeDocument/2006/relationships/hyperlink" Target="https://gcc02.safelinks.protection.outlook.com/?url=https%3A%2F%2F2023.calmhsa.org%2Fhow-to-save-a-favorite-diagnosis%2F&amp;data=05%7C02%7CSteve.Wilbur%40MarinCounty.gov%7Cc6ca45ceb5f94487bb3d08dea5778872%7Cd272712e54ee458485b3934c194eeb6d%7C0%7C0%7C639130129981979930%7CUnknown%7CTWFpbGZsb3d8eyJFbXB0eU1hcGkiOnRydWUsIlYiOiIwLjAuMDAwMCIsIlAiOiJXaW4zMiIsIkFOIjoiTWFpbCIsIldUIjoyfQ%3D%3D%7C0%7C%7C%7C&amp;sdata=kdwXsHTMm3IygdGeP5yggO42M%2F02h%2BuOxKLXLuex%2BaM%3D&amp;reserved=0" TargetMode="External"/><Relationship Id="rId4" Type="http://schemas.openxmlformats.org/officeDocument/2006/relationships/hyperlink" Target="https://gcc02.safelinks.protection.outlook.com/?url=https%3A%2F%2F2023.calmhsa.org%2Fhow-to-document-a-diagnosis-for-a-client%2F&amp;data=05%7C02%7CSteve.Wilbur%40MarinCounty.gov%7Cc6ca45ceb5f94487bb3d08dea5778872%7Cd272712e54ee458485b3934c194eeb6d%7C0%7C0%7C639130129981960732%7CUnknown%7CTWFpbGZsb3d8eyJFbXB0eU1hcGkiOnRydWUsIlYiOiIwLjAuMDAwMCIsIlAiOiJXaW4zMiIsIkFOIjoiTWFpbCIsIldUIjoyfQ%3D%3D%7C0%7C%7C%7C&amp;sdata=pUPPIU0jODExY2xmar0hNTxPj5s65ysenq%2FH3j%2BpT9c%3D&amp;reserved=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marinbhrs.org/providers/mental-health-providers/clinical-documentation-guid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bhrs.co.marin.ca.us/node/7165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2023.calmhsa.org/service-code-definitions/" TargetMode="External"/><Relationship Id="rId4" Type="http://schemas.openxmlformats.org/officeDocument/2006/relationships/hyperlink" Target="https://www.calmhsa.org/payment-refor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marinbhrs.org/providers/mental-health-providers/clinical-documentation-guid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oodle.calmhsalearns.org/"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8" Type="http://schemas.openxmlformats.org/officeDocument/2006/relationships/hyperlink" Target="mailto:BHRSQM@marincounty.gov" TargetMode="External"/><Relationship Id="rId3" Type="http://schemas.openxmlformats.org/officeDocument/2006/relationships/hyperlink" Target="https://moodle.calmhsalearns.org/" TargetMode="External"/><Relationship Id="rId7" Type="http://schemas.openxmlformats.org/officeDocument/2006/relationships/hyperlink" Target="https://www.marinbhrs.org/providers/mental-health-providers/clinical-documentation-guide"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s://nice-sky-00120ad1e.3.azurestaticapps.net/" TargetMode="External"/><Relationship Id="rId5" Type="http://schemas.openxmlformats.org/officeDocument/2006/relationships/hyperlink" Target="https://2023.calmhsa.org/" TargetMode="External"/><Relationship Id="rId4" Type="http://schemas.openxmlformats.org/officeDocument/2006/relationships/hyperlink" Target="https://www.calmhsa.org/documentation-guid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hrs.co.marin.ca.us/node/7329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bhrs.co.marin.ca.us/node/7329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2023.calmhsa.org/how-to-complete-a-consen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5F5F5"/>
        </a:solidFill>
        <a:effectLst/>
      </p:bgPr>
    </p:bg>
    <p:spTree>
      <p:nvGrpSpPr>
        <p:cNvPr id="1" name=""/>
        <p:cNvGrpSpPr/>
        <p:nvPr/>
      </p:nvGrpSpPr>
      <p:grpSpPr>
        <a:xfrm>
          <a:off x="0" y="0"/>
          <a:ext cx="0" cy="0"/>
          <a:chOff x="0" y="0"/>
          <a:chExt cx="0" cy="0"/>
        </a:xfrm>
      </p:grpSpPr>
      <p:pic>
        <p:nvPicPr>
          <p:cNvPr id="14" name="Picture 2" descr="Picture of Marin Health and Wellness Campus" title="Health and Wellness Camp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882" b="10882"/>
          <a:stretch/>
        </p:blipFill>
        <p:spPr>
          <a:xfrm>
            <a:off x="-5881" y="-27450"/>
            <a:ext cx="9144000" cy="5591175"/>
          </a:xfrm>
          <a:prstGeom prst="rect">
            <a:avLst/>
          </a:prstGeom>
          <a:solidFill>
            <a:schemeClr val="accent3"/>
          </a:solidFill>
        </p:spPr>
      </p:pic>
      <p:sp>
        <p:nvSpPr>
          <p:cNvPr id="10" name="Text Placeholder 9"/>
          <p:cNvSpPr>
            <a:spLocks noGrp="1"/>
          </p:cNvSpPr>
          <p:nvPr>
            <p:ph type="body" sz="quarter" idx="15"/>
          </p:nvPr>
        </p:nvSpPr>
        <p:spPr/>
        <p:txBody>
          <a:bodyPr/>
          <a:lstStyle/>
          <a:p>
            <a:r>
              <a:rPr lang="en-US" dirty="0"/>
              <a:t>Photo Credit: Jeff Wong</a:t>
            </a:r>
          </a:p>
        </p:txBody>
      </p:sp>
      <p:sp>
        <p:nvSpPr>
          <p:cNvPr id="4" name="Title 3"/>
          <p:cNvSpPr>
            <a:spLocks noGrp="1"/>
          </p:cNvSpPr>
          <p:nvPr>
            <p:ph type="ctrTitle"/>
          </p:nvPr>
        </p:nvSpPr>
        <p:spPr>
          <a:xfrm>
            <a:off x="413886" y="356600"/>
            <a:ext cx="8332966" cy="697627"/>
          </a:xfrm>
          <a:prstGeom prst="rect">
            <a:avLst/>
          </a:prstGeom>
        </p:spPr>
        <p:txBody>
          <a:bodyPr/>
          <a:lstStyle/>
          <a:p>
            <a:pPr algn="r"/>
            <a:r>
              <a:rPr lang="en-US" sz="2500" dirty="0">
                <a:solidFill>
                  <a:schemeClr val="bg1"/>
                </a:solidFill>
                <a:latin typeface="Futura" panose="02000503030000020003" pitchFamily="2" charset="0"/>
              </a:rPr>
              <a:t>MARIN BEHAVIORAL HEALTH AND RECOVERY SERVICES </a:t>
            </a:r>
          </a:p>
        </p:txBody>
      </p:sp>
      <p:pic>
        <p:nvPicPr>
          <p:cNvPr id="17" name="Picture 2" descr="County of Marin Department of Health and Human Services logo" title="Departmen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0064" y="5843016"/>
            <a:ext cx="1318846"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C5B9FF-8EFF-2FBB-657A-01CD17C7081F}"/>
              </a:ext>
            </a:extLst>
          </p:cNvPr>
          <p:cNvSpPr txBox="1"/>
          <p:nvPr/>
        </p:nvSpPr>
        <p:spPr>
          <a:xfrm>
            <a:off x="17793" y="5716992"/>
            <a:ext cx="9120325" cy="1231106"/>
          </a:xfrm>
          <a:prstGeom prst="rect">
            <a:avLst/>
          </a:prstGeom>
          <a:noFill/>
        </p:spPr>
        <p:txBody>
          <a:bodyPr wrap="square" rtlCol="0">
            <a:spAutoFit/>
          </a:bodyPr>
          <a:lstStyle/>
          <a:p>
            <a:r>
              <a:rPr lang="en-US" sz="2000" b="1" dirty="0"/>
              <a:t>BHRS Clinical Documentation Training               May 7, 2026</a:t>
            </a:r>
          </a:p>
          <a:p>
            <a:endParaRPr lang="en-US" i="1" dirty="0">
              <a:solidFill>
                <a:schemeClr val="tx1">
                  <a:lumMod val="50000"/>
                  <a:lumOff val="50000"/>
                </a:schemeClr>
              </a:solidFill>
            </a:endParaRPr>
          </a:p>
          <a:p>
            <a:r>
              <a:rPr lang="en-US" i="1" dirty="0">
                <a:solidFill>
                  <a:schemeClr val="tx1">
                    <a:lumMod val="50000"/>
                    <a:lumOff val="50000"/>
                  </a:schemeClr>
                </a:solidFill>
              </a:rPr>
              <a:t>Presenters: Kristin Gordiejew, LMFT,  Lauren Schliesmann, LMFT, </a:t>
            </a:r>
          </a:p>
          <a:p>
            <a:r>
              <a:rPr lang="en-US" i="1" dirty="0">
                <a:solidFill>
                  <a:schemeClr val="tx1">
                    <a:lumMod val="50000"/>
                    <a:lumOff val="50000"/>
                  </a:schemeClr>
                </a:solidFill>
              </a:rPr>
              <a:t>	   Steve Wilbur, LMFT, CHC</a:t>
            </a:r>
          </a:p>
        </p:txBody>
      </p:sp>
    </p:spTree>
    <p:extLst>
      <p:ext uri="{BB962C8B-B14F-4D97-AF65-F5344CB8AC3E}">
        <p14:creationId xmlns:p14="http://schemas.microsoft.com/office/powerpoint/2010/main" val="263384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391AF-F091-D4E7-C82D-6296522C37D9}"/>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E243776-C02A-11F9-8078-629D793272D6}"/>
              </a:ext>
            </a:extLst>
          </p:cNvPr>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4A980BD2-5127-F121-EF0D-AC8166A4392D}"/>
              </a:ext>
            </a:extLst>
          </p:cNvPr>
          <p:cNvGraphicFramePr>
            <a:graphicFrameLocks noGrp="1"/>
          </p:cNvGraphicFramePr>
          <p:nvPr>
            <p:extLst>
              <p:ext uri="{D42A27DB-BD31-4B8C-83A1-F6EECF244321}">
                <p14:modId xmlns:p14="http://schemas.microsoft.com/office/powerpoint/2010/main" val="708576976"/>
              </p:ext>
            </p:extLst>
          </p:nvPr>
        </p:nvGraphicFramePr>
        <p:xfrm>
          <a:off x="270640" y="1354685"/>
          <a:ext cx="8295479" cy="5394960"/>
        </p:xfrm>
        <a:graphic>
          <a:graphicData uri="http://schemas.openxmlformats.org/drawingml/2006/table">
            <a:tbl>
              <a:tblPr/>
              <a:tblGrid>
                <a:gridCol w="8295479">
                  <a:extLst>
                    <a:ext uri="{9D8B030D-6E8A-4147-A177-3AD203B41FA5}">
                      <a16:colId xmlns:a16="http://schemas.microsoft.com/office/drawing/2014/main" val="2136240090"/>
                    </a:ext>
                  </a:extLst>
                </a:gridCol>
              </a:tblGrid>
              <a:tr h="3873828">
                <a:tc>
                  <a:txBody>
                    <a:bodyPr/>
                    <a:lstStyle/>
                    <a:p>
                      <a:r>
                        <a:rPr lang="en-US" b="0" dirty="0"/>
                        <a:t>Telehealth Consent must be obtained prior to the initial delivery of telehealth services.  </a:t>
                      </a:r>
                      <a:r>
                        <a:rPr lang="en-US" b="0"/>
                        <a:t>All </a:t>
                      </a:r>
                      <a:r>
                        <a:rPr lang="en-US" dirty="0"/>
                        <a:t>clients need to have the Telehealth Consent completed in SmartCare. This is the only consent that can be documented as the client verbally consented (all other Consents need a wet or computerized signature). </a:t>
                      </a:r>
                    </a:p>
                    <a:p>
                      <a:endParaRPr lang="en-US" sz="1200" dirty="0"/>
                    </a:p>
                    <a:p>
                      <a:pPr marL="285750" indent="-285750">
                        <a:buFontTx/>
                        <a:buChar char="-"/>
                      </a:pPr>
                      <a:r>
                        <a:rPr lang="en-US" dirty="0"/>
                        <a:t>Providers must discuss with the client the use of Telehealth and receive Consent </a:t>
                      </a:r>
                      <a:r>
                        <a:rPr lang="en-US" b="1" dirty="0"/>
                        <a:t>prior</a:t>
                      </a:r>
                      <a:r>
                        <a:rPr lang="en-US" dirty="0"/>
                        <a:t> to initiating services</a:t>
                      </a:r>
                    </a:p>
                    <a:p>
                      <a:pPr marL="285750" indent="-285750">
                        <a:buFontTx/>
                        <a:buChar char="-"/>
                      </a:pPr>
                      <a:endParaRPr lang="en-US" sz="1200" dirty="0"/>
                    </a:p>
                    <a:p>
                      <a:pPr marL="285750" indent="-285750">
                        <a:buFontTx/>
                        <a:buChar char="-"/>
                      </a:pPr>
                      <a:r>
                        <a:rPr lang="en-US" dirty="0"/>
                        <a:t>Clients must be informed that they have the right to access services that may be delivered via telehealth, through an in person, face-to-face visit</a:t>
                      </a:r>
                    </a:p>
                    <a:p>
                      <a:pPr marL="285750" indent="-285750">
                        <a:buFontTx/>
                        <a:buChar char="-"/>
                      </a:pPr>
                      <a:endParaRPr lang="en-US" sz="1200" dirty="0"/>
                    </a:p>
                    <a:p>
                      <a:pPr marL="0" indent="0">
                        <a:buFontTx/>
                        <a:buNone/>
                      </a:pPr>
                      <a:r>
                        <a:rPr lang="en-US" dirty="0"/>
                        <a:t>To Document that the client verbally consented on the Telehealth Consent Form in SmartCare, the provider would sign the form first, select the client’s name next to the “signer” box (as seen below), click “Co-Sign”, then select “verbally agreed” on the signature page before clicking sign. </a:t>
                      </a:r>
                    </a:p>
                  </a:txBody>
                  <a:tcPr anchor="ctr">
                    <a:lnL>
                      <a:noFill/>
                    </a:lnL>
                    <a:lnR>
                      <a:noFill/>
                    </a:lnR>
                    <a:lnT>
                      <a:noFill/>
                    </a:lnT>
                    <a:lnB>
                      <a:noFill/>
                    </a:lnB>
                  </a:tcPr>
                </a:tc>
                <a:extLst>
                  <a:ext uri="{0D108BD9-81ED-4DB2-BD59-A6C34878D82A}">
                    <a16:rowId xmlns:a16="http://schemas.microsoft.com/office/drawing/2014/main" val="468141341"/>
                  </a:ext>
                </a:extLst>
              </a:tr>
              <a:tr h="360356">
                <a:tc>
                  <a:txBody>
                    <a:bodyPr/>
                    <a:lstStyle/>
                    <a:p>
                      <a:pPr marL="285750" indent="-285750">
                        <a:buFont typeface="Arial" panose="020B0604020202020204" pitchFamily="34" charset="0"/>
                        <a:buChar char="•"/>
                      </a:pPr>
                      <a:endParaRPr lang="en-US" dirty="0"/>
                    </a:p>
                  </a:txBody>
                  <a:tcPr anchor="ctr">
                    <a:lnL>
                      <a:noFill/>
                    </a:lnL>
                    <a:lnR>
                      <a:noFill/>
                    </a:lnR>
                    <a:lnT>
                      <a:noFill/>
                    </a:lnT>
                    <a:lnB>
                      <a:noFill/>
                    </a:lnB>
                  </a:tcPr>
                </a:tc>
                <a:extLst>
                  <a:ext uri="{0D108BD9-81ED-4DB2-BD59-A6C34878D82A}">
                    <a16:rowId xmlns:a16="http://schemas.microsoft.com/office/drawing/2014/main" val="886630553"/>
                  </a:ext>
                </a:extLst>
              </a:tr>
              <a:tr h="360356">
                <a:tc>
                  <a:txBody>
                    <a:bodyPr/>
                    <a:lstStyle/>
                    <a:p>
                      <a:pPr marL="285750" indent="-285750">
                        <a:buFont typeface="Arial" panose="020B0604020202020204" pitchFamily="34" charset="0"/>
                        <a:buChar char="•"/>
                      </a:pPr>
                      <a:endParaRPr lang="en-US" dirty="0"/>
                    </a:p>
                  </a:txBody>
                  <a:tcPr anchor="ctr">
                    <a:lnL>
                      <a:noFill/>
                    </a:lnL>
                    <a:lnR>
                      <a:noFill/>
                    </a:lnR>
                    <a:lnT>
                      <a:noFill/>
                    </a:lnT>
                    <a:lnB>
                      <a:noFill/>
                    </a:lnB>
                  </a:tcPr>
                </a:tc>
                <a:extLst>
                  <a:ext uri="{0D108BD9-81ED-4DB2-BD59-A6C34878D82A}">
                    <a16:rowId xmlns:a16="http://schemas.microsoft.com/office/drawing/2014/main" val="3672293953"/>
                  </a:ext>
                </a:extLst>
              </a:tr>
              <a:tr h="360356">
                <a:tc>
                  <a:txBody>
                    <a:bodyPr/>
                    <a:lstStyle/>
                    <a:p>
                      <a:pPr marL="285750" indent="-285750">
                        <a:buFont typeface="Arial" panose="020B0604020202020204" pitchFamily="34" charset="0"/>
                        <a:buChar char="•"/>
                      </a:pPr>
                      <a:endParaRPr lang="en-US" dirty="0"/>
                    </a:p>
                  </a:txBody>
                  <a:tcPr anchor="ctr">
                    <a:lnL>
                      <a:noFill/>
                    </a:lnL>
                    <a:lnR>
                      <a:noFill/>
                    </a:lnR>
                    <a:lnT>
                      <a:noFill/>
                    </a:lnT>
                    <a:lnB>
                      <a:noFill/>
                    </a:lnB>
                  </a:tcPr>
                </a:tc>
                <a:extLst>
                  <a:ext uri="{0D108BD9-81ED-4DB2-BD59-A6C34878D82A}">
                    <a16:rowId xmlns:a16="http://schemas.microsoft.com/office/drawing/2014/main" val="3259273543"/>
                  </a:ext>
                </a:extLst>
              </a:tr>
              <a:tr h="360356">
                <a:tc>
                  <a:txBody>
                    <a:bodyPr/>
                    <a:lstStyle/>
                    <a:p>
                      <a:pPr marL="285750" indent="-285750">
                        <a:buFont typeface="Arial" panose="020B0604020202020204" pitchFamily="34" charset="0"/>
                        <a:buChar char="•"/>
                      </a:pPr>
                      <a:endParaRPr lang="en-US" dirty="0"/>
                    </a:p>
                  </a:txBody>
                  <a:tcPr anchor="ctr">
                    <a:lnL>
                      <a:noFill/>
                    </a:lnL>
                    <a:lnR>
                      <a:noFill/>
                    </a:lnR>
                    <a:lnT>
                      <a:noFill/>
                    </a:lnT>
                    <a:lnB>
                      <a:noFill/>
                    </a:lnB>
                  </a:tcPr>
                </a:tc>
                <a:extLst>
                  <a:ext uri="{0D108BD9-81ED-4DB2-BD59-A6C34878D82A}">
                    <a16:rowId xmlns:a16="http://schemas.microsoft.com/office/drawing/2014/main" val="262733443"/>
                  </a:ext>
                </a:extLst>
              </a:tr>
            </a:tbl>
          </a:graphicData>
        </a:graphic>
      </p:graphicFrame>
      <p:sp>
        <p:nvSpPr>
          <p:cNvPr id="3" name="Rectangle 1">
            <a:extLst>
              <a:ext uri="{FF2B5EF4-FFF2-40B4-BE49-F238E27FC236}">
                <a16:creationId xmlns:a16="http://schemas.microsoft.com/office/drawing/2014/main" id="{464C3F5E-5646-D9CD-6ECF-D7B0AD079698}"/>
              </a:ext>
            </a:extLst>
          </p:cNvPr>
          <p:cNvSpPr>
            <a:spLocks noChangeArrowheads="1"/>
          </p:cNvSpPr>
          <p:nvPr/>
        </p:nvSpPr>
        <p:spPr bwMode="auto">
          <a:xfrm>
            <a:off x="45720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34A35327-E87B-FCF8-E8C6-A67533F0EF8E}"/>
              </a:ext>
            </a:extLst>
          </p:cNvPr>
          <p:cNvSpPr txBox="1"/>
          <p:nvPr/>
        </p:nvSpPr>
        <p:spPr>
          <a:xfrm>
            <a:off x="309045" y="98416"/>
            <a:ext cx="85259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Behavioral Health &amp; Recovery Services                    </a:t>
            </a:r>
            <a:r>
              <a:rPr kumimoji="0" lang="en-US" sz="110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Clinical D</a:t>
            </a:r>
            <a:r>
              <a:rPr lang="en-US" sz="1100" i="1" dirty="0" err="1">
                <a:solidFill>
                  <a:srgbClr val="0070C0"/>
                </a:solidFill>
                <a:latin typeface="Century Gothic" panose="020B0502020202020204" pitchFamily="34" charset="0"/>
              </a:rPr>
              <a:t>ocumentation</a:t>
            </a:r>
            <a:r>
              <a:rPr lang="en-US" sz="1100" i="1" dirty="0">
                <a:solidFill>
                  <a:srgbClr val="0070C0"/>
                </a:solidFill>
                <a:latin typeface="Century Gothic" panose="020B0502020202020204" pitchFamily="34" charset="0"/>
              </a:rPr>
              <a:t> </a:t>
            </a:r>
            <a:r>
              <a:rPr kumimoji="0" lang="en-US" sz="1100" b="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Training</a:t>
            </a:r>
          </a:p>
        </p:txBody>
      </p:sp>
      <p:sp>
        <p:nvSpPr>
          <p:cNvPr id="8" name="TextBox 7">
            <a:extLst>
              <a:ext uri="{FF2B5EF4-FFF2-40B4-BE49-F238E27FC236}">
                <a16:creationId xmlns:a16="http://schemas.microsoft.com/office/drawing/2014/main" id="{5C01821D-4BFF-121A-CA25-3E80E86BD0DF}"/>
              </a:ext>
            </a:extLst>
          </p:cNvPr>
          <p:cNvSpPr txBox="1"/>
          <p:nvPr/>
        </p:nvSpPr>
        <p:spPr>
          <a:xfrm>
            <a:off x="2459725" y="788062"/>
            <a:ext cx="3849836" cy="646331"/>
          </a:xfrm>
          <a:prstGeom prst="rect">
            <a:avLst/>
          </a:prstGeom>
          <a:noFill/>
        </p:spPr>
        <p:txBody>
          <a:bodyPr wrap="none" rtlCol="0">
            <a:spAutoFit/>
          </a:bodyPr>
          <a:lstStyle/>
          <a:p>
            <a:r>
              <a:rPr lang="en-US" sz="3600" b="1" dirty="0">
                <a:solidFill>
                  <a:srgbClr val="7030A0"/>
                </a:solidFill>
                <a:latin typeface="Calibri" panose="020F0502020204030204" pitchFamily="34" charset="0"/>
                <a:cs typeface="Calibri" panose="020F0502020204030204" pitchFamily="34" charset="0"/>
              </a:rPr>
              <a:t>Telehealth Consent</a:t>
            </a:r>
          </a:p>
        </p:txBody>
      </p:sp>
      <p:pic>
        <p:nvPicPr>
          <p:cNvPr id="10" name="Picture 9" descr="Graphical user interface, application&#10;&#10;AI-generated content may be incorrect.">
            <a:extLst>
              <a:ext uri="{FF2B5EF4-FFF2-40B4-BE49-F238E27FC236}">
                <a16:creationId xmlns:a16="http://schemas.microsoft.com/office/drawing/2014/main" id="{E931E31C-8BC5-1932-900B-FBC97AE36436}"/>
              </a:ext>
            </a:extLst>
          </p:cNvPr>
          <p:cNvPicPr>
            <a:picLocks noChangeAspect="1"/>
          </p:cNvPicPr>
          <p:nvPr/>
        </p:nvPicPr>
        <p:blipFill>
          <a:blip r:embed="rId3"/>
          <a:stretch>
            <a:fillRect/>
          </a:stretch>
        </p:blipFill>
        <p:spPr>
          <a:xfrm>
            <a:off x="220453" y="5003605"/>
            <a:ext cx="4478544" cy="874190"/>
          </a:xfrm>
          <a:prstGeom prst="rect">
            <a:avLst/>
          </a:prstGeom>
        </p:spPr>
      </p:pic>
      <p:pic>
        <p:nvPicPr>
          <p:cNvPr id="11" name="Picture 10" descr="Graphical user interface, text, application&#10;&#10;AI-generated content may be incorrect.">
            <a:extLst>
              <a:ext uri="{FF2B5EF4-FFF2-40B4-BE49-F238E27FC236}">
                <a16:creationId xmlns:a16="http://schemas.microsoft.com/office/drawing/2014/main" id="{A20FDE63-ADA4-972C-FA49-996FD2B712A3}"/>
              </a:ext>
            </a:extLst>
          </p:cNvPr>
          <p:cNvPicPr>
            <a:picLocks noChangeAspect="1"/>
          </p:cNvPicPr>
          <p:nvPr/>
        </p:nvPicPr>
        <p:blipFill>
          <a:blip r:embed="rId4"/>
          <a:stretch>
            <a:fillRect/>
          </a:stretch>
        </p:blipFill>
        <p:spPr>
          <a:xfrm>
            <a:off x="2897087" y="5604182"/>
            <a:ext cx="6026460" cy="1098606"/>
          </a:xfrm>
          <a:prstGeom prst="rect">
            <a:avLst/>
          </a:prstGeom>
        </p:spPr>
      </p:pic>
    </p:spTree>
    <p:extLst>
      <p:ext uri="{BB962C8B-B14F-4D97-AF65-F5344CB8AC3E}">
        <p14:creationId xmlns:p14="http://schemas.microsoft.com/office/powerpoint/2010/main" val="84123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AAACC9-DDBF-943C-5DA5-E05F4D28C2D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BD52F522-8B4D-F857-C92D-4A6DAA8C8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6D90CCA-C5BF-0978-7C8F-5148C320C31C}"/>
              </a:ext>
            </a:extLst>
          </p:cNvPr>
          <p:cNvSpPr>
            <a:spLocks noGrp="1"/>
          </p:cNvSpPr>
          <p:nvPr>
            <p:ph type="title"/>
          </p:nvPr>
        </p:nvSpPr>
        <p:spPr>
          <a:xfrm>
            <a:off x="975945" y="590062"/>
            <a:ext cx="4057242" cy="2838938"/>
          </a:xfrm>
        </p:spPr>
        <p:txBody>
          <a:bodyPr vert="horz" lIns="91440" tIns="45720" rIns="91440" bIns="45720" rtlCol="0" anchor="b">
            <a:normAutofit/>
          </a:bodyPr>
          <a:lstStyle/>
          <a:p>
            <a:pPr>
              <a:lnSpc>
                <a:spcPct val="90000"/>
              </a:lnSpc>
            </a:pPr>
            <a:r>
              <a:rPr lang="en-US" sz="4900" kern="1200" dirty="0">
                <a:solidFill>
                  <a:srgbClr val="FFFFFF"/>
                </a:solidFill>
                <a:latin typeface="+mj-lt"/>
                <a:ea typeface="+mj-ea"/>
                <a:cs typeface="+mj-cs"/>
              </a:rPr>
              <a:t>Diagnosis</a:t>
            </a:r>
          </a:p>
        </p:txBody>
      </p:sp>
      <p:sp>
        <p:nvSpPr>
          <p:cNvPr id="3" name="Text Placeholder 2">
            <a:extLst>
              <a:ext uri="{FF2B5EF4-FFF2-40B4-BE49-F238E27FC236}">
                <a16:creationId xmlns:a16="http://schemas.microsoft.com/office/drawing/2014/main" id="{C65A1231-CBA4-4FDB-EF03-53C748D80764}"/>
              </a:ext>
            </a:extLst>
          </p:cNvPr>
          <p:cNvSpPr>
            <a:spLocks noGrp="1"/>
          </p:cNvSpPr>
          <p:nvPr>
            <p:ph type="body" idx="1"/>
          </p:nvPr>
        </p:nvSpPr>
        <p:spPr>
          <a:xfrm>
            <a:off x="4231533" y="4698614"/>
            <a:ext cx="3816487" cy="1198120"/>
          </a:xfrm>
        </p:spPr>
        <p:txBody>
          <a:bodyPr vert="horz" lIns="91440" tIns="45720" rIns="91440" bIns="45720" rtlCol="0">
            <a:normAutofit/>
          </a:bodyPr>
          <a:lstStyle/>
          <a:p>
            <a:pPr algn="r">
              <a:lnSpc>
                <a:spcPct val="90000"/>
              </a:lnSpc>
              <a:spcBef>
                <a:spcPts val="1000"/>
              </a:spcBef>
            </a:pPr>
            <a:endParaRPr lang="en-US" sz="1700" kern="1200">
              <a:solidFill>
                <a:srgbClr val="FFFFFF"/>
              </a:solidFill>
              <a:latin typeface="+mn-lt"/>
              <a:ea typeface="+mn-ea"/>
              <a:cs typeface="+mn-cs"/>
            </a:endParaRPr>
          </a:p>
        </p:txBody>
      </p:sp>
      <p:sp>
        <p:nvSpPr>
          <p:cNvPr id="19" name="Graphic 13">
            <a:extLst>
              <a:ext uri="{FF2B5EF4-FFF2-40B4-BE49-F238E27FC236}">
                <a16:creationId xmlns:a16="http://schemas.microsoft.com/office/drawing/2014/main" id="{4E19AD3A-7A3C-6822-B315-8FC4452C2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3201" y="2744546"/>
            <a:ext cx="104279"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0" name="Graphic 12">
            <a:extLst>
              <a:ext uri="{FF2B5EF4-FFF2-40B4-BE49-F238E27FC236}">
                <a16:creationId xmlns:a16="http://schemas.microsoft.com/office/drawing/2014/main" id="{6C8CC08F-3CFA-B483-F682-25F1B4F17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2285" y="29738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15">
            <a:extLst>
              <a:ext uri="{FF2B5EF4-FFF2-40B4-BE49-F238E27FC236}">
                <a16:creationId xmlns:a16="http://schemas.microsoft.com/office/drawing/2014/main" id="{84ECE6C5-9D3F-15EF-552A-3F9632BA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1546" y="3198265"/>
            <a:ext cx="95785"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2" name="Straight Connector 21">
            <a:extLst>
              <a:ext uri="{FF2B5EF4-FFF2-40B4-BE49-F238E27FC236}">
                <a16:creationId xmlns:a16="http://schemas.microsoft.com/office/drawing/2014/main" id="{9126368A-A5F0-3267-0489-10B68BDB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946"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96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9AE6349-A6D2-02FE-DD5F-0CEF1DBC42DD}"/>
              </a:ext>
            </a:extLst>
          </p:cNvPr>
          <p:cNvSpPr txBox="1"/>
          <p:nvPr/>
        </p:nvSpPr>
        <p:spPr>
          <a:xfrm>
            <a:off x="1614815" y="6369928"/>
            <a:ext cx="5184675" cy="276999"/>
          </a:xfrm>
          <a:prstGeom prst="rect">
            <a:avLst/>
          </a:prstGeom>
          <a:noFill/>
        </p:spPr>
        <p:txBody>
          <a:bodyPr wrap="square" rtlCol="0">
            <a:spAutoFit/>
          </a:bodyPr>
          <a:lstStyle/>
          <a:p>
            <a:pPr algn="ct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BHRS 92 No Wrong Door for Mental Health Services</a:t>
            </a:r>
            <a:endParaRPr lang="en-US" sz="1200" dirty="0"/>
          </a:p>
        </p:txBody>
      </p:sp>
      <p:sp>
        <p:nvSpPr>
          <p:cNvPr id="9" name="TextBox 8">
            <a:extLst>
              <a:ext uri="{FF2B5EF4-FFF2-40B4-BE49-F238E27FC236}">
                <a16:creationId xmlns:a16="http://schemas.microsoft.com/office/drawing/2014/main" id="{49532F2B-F11B-468B-ABD2-837BFE403254}"/>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4" name="TextBox 3">
            <a:extLst>
              <a:ext uri="{FF2B5EF4-FFF2-40B4-BE49-F238E27FC236}">
                <a16:creationId xmlns:a16="http://schemas.microsoft.com/office/drawing/2014/main" id="{C5AB2097-765B-6859-A7D7-C2DB77D4B312}"/>
              </a:ext>
            </a:extLst>
          </p:cNvPr>
          <p:cNvSpPr txBox="1"/>
          <p:nvPr/>
        </p:nvSpPr>
        <p:spPr>
          <a:xfrm>
            <a:off x="769905" y="2344183"/>
            <a:ext cx="654805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Outpatient Services are reimbursable prior to the determination of a diagnosis.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can provide the full range of SMHS and DMC/DMC-ODS services (except NTP/OTP) during the assessment phase of treatment</a:t>
            </a:r>
          </a:p>
          <a:p>
            <a:endParaRPr lang="en-US" dirty="0"/>
          </a:p>
          <a:p>
            <a:pPr marL="285750" indent="-285750">
              <a:buFont typeface="Arial" panose="020B0604020202020204" pitchFamily="34" charset="0"/>
              <a:buChar char="•"/>
            </a:pPr>
            <a:r>
              <a:rPr lang="en-US" dirty="0"/>
              <a:t>ICD-10 Z codes and Unspecified/Other Specified F codes can be used while the diagnosis is refined</a:t>
            </a:r>
          </a:p>
        </p:txBody>
      </p:sp>
      <p:sp>
        <p:nvSpPr>
          <p:cNvPr id="3" name="TextBox 2">
            <a:extLst>
              <a:ext uri="{FF2B5EF4-FFF2-40B4-BE49-F238E27FC236}">
                <a16:creationId xmlns:a16="http://schemas.microsoft.com/office/drawing/2014/main" id="{8232A301-1B09-E24B-8478-74ECB93BCDC8}"/>
              </a:ext>
            </a:extLst>
          </p:cNvPr>
          <p:cNvSpPr txBox="1"/>
          <p:nvPr/>
        </p:nvSpPr>
        <p:spPr>
          <a:xfrm>
            <a:off x="693095" y="1261814"/>
            <a:ext cx="8042266" cy="646331"/>
          </a:xfrm>
          <a:prstGeom prst="rect">
            <a:avLst/>
          </a:prstGeom>
          <a:noFill/>
        </p:spPr>
        <p:txBody>
          <a:bodyPr wrap="none" rtlCol="0">
            <a:spAutoFit/>
          </a:bodyPr>
          <a:lstStyle/>
          <a:p>
            <a:r>
              <a:rPr lang="en-US" sz="3600" b="1" dirty="0">
                <a:solidFill>
                  <a:srgbClr val="7030A0"/>
                </a:solidFill>
              </a:rPr>
              <a:t>Treatment Prior to Establishing Diagnosis</a:t>
            </a:r>
          </a:p>
        </p:txBody>
      </p:sp>
    </p:spTree>
    <p:extLst>
      <p:ext uri="{BB962C8B-B14F-4D97-AF65-F5344CB8AC3E}">
        <p14:creationId xmlns:p14="http://schemas.microsoft.com/office/powerpoint/2010/main" val="309183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85855" y="749245"/>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2D364447-BF15-4CB7-ADA7-ABE2BC247714}"/>
              </a:ext>
            </a:extLst>
          </p:cNvPr>
          <p:cNvSpPr txBox="1">
            <a:spLocks/>
          </p:cNvSpPr>
          <p:nvPr/>
        </p:nvSpPr>
        <p:spPr>
          <a:xfrm>
            <a:off x="457200" y="90750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pc="100" dirty="0">
                <a:solidFill>
                  <a:srgbClr val="7030A0"/>
                </a:solidFill>
                <a:cs typeface="Poppins" panose="00000500000000000000" pitchFamily="2" charset="0"/>
              </a:rPr>
              <a:t>Diagnosis</a:t>
            </a:r>
          </a:p>
        </p:txBody>
      </p:sp>
      <p:sp>
        <p:nvSpPr>
          <p:cNvPr id="7" name="Content Placeholder 2">
            <a:extLst>
              <a:ext uri="{FF2B5EF4-FFF2-40B4-BE49-F238E27FC236}">
                <a16:creationId xmlns:a16="http://schemas.microsoft.com/office/drawing/2014/main" id="{758F3A77-6946-409A-8C5E-5185018C8AD3}"/>
              </a:ext>
            </a:extLst>
          </p:cNvPr>
          <p:cNvSpPr txBox="1">
            <a:spLocks/>
          </p:cNvSpPr>
          <p:nvPr/>
        </p:nvSpPr>
        <p:spPr>
          <a:xfrm>
            <a:off x="309045" y="1815990"/>
            <a:ext cx="8674063" cy="4723812"/>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600" dirty="0">
                <a:solidFill>
                  <a:srgbClr val="57585A"/>
                </a:solidFill>
                <a:latin typeface="+mj-lt"/>
              </a:rPr>
              <a:t>During the assessment phase, when a diagnosis has yet to be established, Z codes can be used. </a:t>
            </a:r>
          </a:p>
          <a:p>
            <a:pPr marL="0" indent="0">
              <a:buNone/>
            </a:pPr>
            <a:endParaRPr lang="en-US" sz="900" dirty="0">
              <a:solidFill>
                <a:srgbClr val="57585A"/>
              </a:solidFill>
              <a:latin typeface="Poppins" panose="00000500000000000000" pitchFamily="2" charset="0"/>
            </a:endParaRPr>
          </a:p>
          <a:p>
            <a:pPr marL="0" indent="0">
              <a:buNone/>
            </a:pPr>
            <a:endParaRPr lang="en-US" sz="1800" dirty="0">
              <a:solidFill>
                <a:srgbClr val="57585A"/>
              </a:solidFill>
              <a:latin typeface="Poppins" panose="00000500000000000000" pitchFamily="2" charset="0"/>
            </a:endParaRPr>
          </a:p>
          <a:p>
            <a:r>
              <a:rPr lang="en-US" sz="1900" dirty="0">
                <a:solidFill>
                  <a:srgbClr val="7030A0"/>
                </a:solidFill>
              </a:rPr>
              <a:t>ICD-10 codes Z55-Z65</a:t>
            </a:r>
            <a:r>
              <a:rPr lang="en-US" sz="1900" dirty="0">
                <a:solidFill>
                  <a:srgbClr val="57585A"/>
                </a:solidFill>
              </a:rPr>
              <a:t>, “Persons with potential health hazards related to socioeconomic and psychosocial circumstances” </a:t>
            </a:r>
            <a:r>
              <a:rPr lang="en-US" sz="1900" dirty="0">
                <a:solidFill>
                  <a:srgbClr val="7030A0"/>
                </a:solidFill>
              </a:rPr>
              <a:t>may be used by all providers as appropriate.</a:t>
            </a:r>
          </a:p>
          <a:p>
            <a:pPr marL="0" indent="0">
              <a:buNone/>
            </a:pPr>
            <a:endParaRPr lang="en-US" sz="1900" dirty="0">
              <a:solidFill>
                <a:schemeClr val="tx1">
                  <a:lumMod val="65000"/>
                  <a:lumOff val="35000"/>
                </a:schemeClr>
              </a:solidFill>
            </a:endParaRPr>
          </a:p>
          <a:p>
            <a:r>
              <a:rPr lang="en-US" sz="1900" dirty="0">
                <a:solidFill>
                  <a:srgbClr val="7030A0"/>
                </a:solidFill>
              </a:rPr>
              <a:t>ICD-10 code Z03.89</a:t>
            </a:r>
            <a:r>
              <a:rPr lang="en-US" sz="1900" dirty="0">
                <a:solidFill>
                  <a:srgbClr val="57585A"/>
                </a:solidFill>
              </a:rPr>
              <a:t>, “Encounter for observation for other suspected diseases and conditions ruled out,” </a:t>
            </a:r>
            <a:r>
              <a:rPr lang="en-US" sz="1900" dirty="0">
                <a:solidFill>
                  <a:srgbClr val="7030A0"/>
                </a:solidFill>
              </a:rPr>
              <a:t>may be used by an LPHA or LMHP</a:t>
            </a:r>
            <a:r>
              <a:rPr lang="en-US" sz="1900" dirty="0">
                <a:solidFill>
                  <a:srgbClr val="57585A"/>
                </a:solidFill>
              </a:rPr>
              <a:t>. </a:t>
            </a:r>
          </a:p>
          <a:p>
            <a:endParaRPr lang="en-US" sz="1900" dirty="0">
              <a:solidFill>
                <a:srgbClr val="57585A"/>
              </a:solidFill>
            </a:endParaRPr>
          </a:p>
          <a:p>
            <a:r>
              <a:rPr lang="en-US" sz="1900" dirty="0">
                <a:solidFill>
                  <a:srgbClr val="57585A"/>
                </a:solidFill>
              </a:rPr>
              <a:t>In cases where there is a suspected disorder that has not yet been diagnosed, LPHA/LMHPs can use Z </a:t>
            </a:r>
            <a:r>
              <a:rPr lang="en-US" sz="1900" dirty="0">
                <a:solidFill>
                  <a:schemeClr val="tx1">
                    <a:lumMod val="65000"/>
                    <a:lumOff val="35000"/>
                  </a:schemeClr>
                </a:solidFill>
              </a:rPr>
              <a:t>codes found in SmartCare by using search terms such as </a:t>
            </a:r>
            <a:r>
              <a:rPr lang="en-US" sz="1900" b="1" dirty="0">
                <a:solidFill>
                  <a:srgbClr val="57585A"/>
                </a:solidFill>
              </a:rPr>
              <a:t>“Other specified problems”, “Unspecified disorders”,</a:t>
            </a:r>
            <a:r>
              <a:rPr lang="en-US" sz="1900" dirty="0">
                <a:solidFill>
                  <a:srgbClr val="57585A"/>
                </a:solidFill>
              </a:rPr>
              <a:t> </a:t>
            </a:r>
            <a:r>
              <a:rPr lang="en-US" sz="1900" b="1" dirty="0">
                <a:solidFill>
                  <a:srgbClr val="57585A"/>
                </a:solidFill>
              </a:rPr>
              <a:t>“Other personal risk factors”</a:t>
            </a:r>
            <a:r>
              <a:rPr lang="en-US" sz="1900" dirty="0">
                <a:solidFill>
                  <a:srgbClr val="57585A"/>
                </a:solidFill>
              </a:rPr>
              <a:t>, or </a:t>
            </a:r>
            <a:r>
              <a:rPr lang="en-US" sz="1900" b="1" dirty="0">
                <a:solidFill>
                  <a:srgbClr val="57585A"/>
                </a:solidFill>
              </a:rPr>
              <a:t>“Health Circumstances.” </a:t>
            </a:r>
          </a:p>
          <a:p>
            <a:pPr marL="0" indent="0">
              <a:buNone/>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buNone/>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buNone/>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lgn="ctr">
              <a:buNone/>
            </a:pPr>
            <a:r>
              <a:rPr lang="en-US"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BHRS 25 Documentation Requirements for all SMHS services</a:t>
            </a:r>
            <a:r>
              <a:rPr lang="en-US"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BHRS 92 No Wrong Door for Mental Health Services</a:t>
            </a:r>
            <a:endParaRPr lang="en-US" sz="1300" dirty="0"/>
          </a:p>
        </p:txBody>
      </p:sp>
      <p:sp>
        <p:nvSpPr>
          <p:cNvPr id="2" name="TextBox 1">
            <a:extLst>
              <a:ext uri="{FF2B5EF4-FFF2-40B4-BE49-F238E27FC236}">
                <a16:creationId xmlns:a16="http://schemas.microsoft.com/office/drawing/2014/main" id="{80C3B87A-A6A7-FF9C-8B3C-950D5F839BA6}"/>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18297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D712343-4CF7-AB88-DE98-5EAAE027BCDA}"/>
              </a:ext>
            </a:extLst>
          </p:cNvPr>
          <p:cNvSpPr>
            <a:spLocks noGrp="1"/>
          </p:cNvSpPr>
          <p:nvPr>
            <p:ph type="title"/>
          </p:nvPr>
        </p:nvSpPr>
        <p:spPr>
          <a:xfrm>
            <a:off x="457200" y="691973"/>
            <a:ext cx="8229600" cy="1143000"/>
          </a:xfrm>
        </p:spPr>
        <p:txBody>
          <a:bodyPr>
            <a:normAutofit/>
          </a:bodyPr>
          <a:lstStyle/>
          <a:p>
            <a:r>
              <a:rPr lang="en-US" sz="3600" b="1" dirty="0">
                <a:solidFill>
                  <a:srgbClr val="7030A0"/>
                </a:solidFill>
              </a:rPr>
              <a:t>Diagnosis Document in SmartCare</a:t>
            </a:r>
          </a:p>
        </p:txBody>
      </p:sp>
      <p:sp>
        <p:nvSpPr>
          <p:cNvPr id="3" name="Content Placeholder 2">
            <a:extLst>
              <a:ext uri="{FF2B5EF4-FFF2-40B4-BE49-F238E27FC236}">
                <a16:creationId xmlns:a16="http://schemas.microsoft.com/office/drawing/2014/main" id="{BCD7EADE-E96E-281F-E488-740A2435F562}"/>
              </a:ext>
            </a:extLst>
          </p:cNvPr>
          <p:cNvSpPr>
            <a:spLocks noGrp="1"/>
          </p:cNvSpPr>
          <p:nvPr>
            <p:ph idx="1"/>
          </p:nvPr>
        </p:nvSpPr>
        <p:spPr>
          <a:xfrm>
            <a:off x="770651" y="1662370"/>
            <a:ext cx="8229600" cy="5016412"/>
          </a:xfrm>
        </p:spPr>
        <p:txBody>
          <a:bodyPr>
            <a:normAutofit lnSpcReduction="10000"/>
          </a:bodyPr>
          <a:lstStyle/>
          <a:p>
            <a:r>
              <a:rPr lang="en-US" sz="2200" dirty="0">
                <a:solidFill>
                  <a:schemeClr val="tx1">
                    <a:lumMod val="65000"/>
                    <a:lumOff val="35000"/>
                  </a:schemeClr>
                </a:solidFill>
              </a:rPr>
              <a:t>All clients need a diagnosis document for each program that they are enrolled in.</a:t>
            </a:r>
          </a:p>
          <a:p>
            <a:r>
              <a:rPr lang="en-US" sz="2200" dirty="0">
                <a:solidFill>
                  <a:schemeClr val="tx1">
                    <a:lumMod val="65000"/>
                    <a:lumOff val="35000"/>
                  </a:schemeClr>
                </a:solidFill>
              </a:rPr>
              <a:t>Make sure that the client's diagnosis document is affiliated with your program, otherwise you will need to create one. If you are having a billing error due to diagnosis, this may be the issue.</a:t>
            </a:r>
          </a:p>
          <a:p>
            <a:r>
              <a:rPr lang="en-US" sz="2200" dirty="0">
                <a:solidFill>
                  <a:schemeClr val="tx1">
                    <a:lumMod val="65000"/>
                    <a:lumOff val="35000"/>
                  </a:schemeClr>
                </a:solidFill>
              </a:rPr>
              <a:t>Check the diagnosis document for your clients to confirm it is up to date with the client's current presentation.</a:t>
            </a:r>
          </a:p>
          <a:p>
            <a:endParaRPr lang="en-US" sz="2200" dirty="0">
              <a:solidFill>
                <a:schemeClr val="tx1">
                  <a:lumMod val="65000"/>
                  <a:lumOff val="35000"/>
                </a:schemeClr>
              </a:solidFill>
            </a:endParaRPr>
          </a:p>
          <a:p>
            <a:endParaRPr lang="en-US" sz="2200" dirty="0">
              <a:solidFill>
                <a:schemeClr val="tx1">
                  <a:lumMod val="65000"/>
                  <a:lumOff val="35000"/>
                </a:schemeClr>
              </a:solidFill>
            </a:endParaRPr>
          </a:p>
          <a:p>
            <a:endParaRPr lang="en-US" sz="2200" dirty="0">
              <a:solidFill>
                <a:schemeClr val="tx1">
                  <a:lumMod val="65000"/>
                  <a:lumOff val="35000"/>
                </a:schemeClr>
              </a:solidFill>
            </a:endParaRPr>
          </a:p>
          <a:p>
            <a:endParaRPr lang="en-US" sz="2200" dirty="0">
              <a:solidFill>
                <a:schemeClr val="tx1">
                  <a:lumMod val="65000"/>
                  <a:lumOff val="35000"/>
                </a:schemeClr>
              </a:solidFill>
            </a:endParaRPr>
          </a:p>
          <a:p>
            <a:pPr marL="0" indent="0" algn="ctr">
              <a:buNone/>
            </a:pPr>
            <a:endParaRPr lang="en-US" sz="2000" b="1" dirty="0">
              <a:solidFill>
                <a:srgbClr val="7030A0"/>
              </a:solidFill>
              <a:hlinkClick r:id="rId3"/>
            </a:endParaRPr>
          </a:p>
          <a:p>
            <a:pPr marL="0" indent="0">
              <a:buNone/>
            </a:pPr>
            <a:endParaRPr lang="en-US" sz="1600" dirty="0">
              <a:solidFill>
                <a:srgbClr val="7030A0"/>
              </a:solidFill>
            </a:endParaRPr>
          </a:p>
          <a:p>
            <a:pPr marL="0" indent="0">
              <a:buNone/>
            </a:pPr>
            <a:r>
              <a:rPr lang="en-US" sz="1600" dirty="0">
                <a:solidFill>
                  <a:srgbClr val="7030A0"/>
                </a:solidFill>
              </a:rPr>
              <a:t>                          </a:t>
            </a:r>
          </a:p>
          <a:p>
            <a:pPr marL="0" indent="0">
              <a:buNone/>
            </a:pPr>
            <a:r>
              <a:rPr lang="en-US" sz="1600" dirty="0">
                <a:solidFill>
                  <a:srgbClr val="7030A0"/>
                </a:solidFill>
              </a:rPr>
              <a:t>                                  </a:t>
            </a:r>
            <a:r>
              <a:rPr lang="en-US" sz="1600" dirty="0">
                <a:solidFill>
                  <a:srgbClr val="7030A0"/>
                </a:solidFill>
                <a:hlinkClick r:id="rId3"/>
              </a:rPr>
              <a:t>https://2023.calmhsa.org/how-to-add-a-diagnosis/</a:t>
            </a:r>
            <a:endParaRPr lang="en-US" sz="1600" dirty="0">
              <a:solidFill>
                <a:srgbClr val="7030A0"/>
              </a:solidFill>
            </a:endParaRPr>
          </a:p>
          <a:p>
            <a:pPr marL="0" indent="0">
              <a:buNone/>
            </a:pPr>
            <a:endParaRPr lang="en-US" sz="1600" dirty="0">
              <a:solidFill>
                <a:srgbClr val="7030A0"/>
              </a:solidFill>
            </a:endParaRPr>
          </a:p>
          <a:p>
            <a:pPr marL="0" indent="0" algn="ctr">
              <a:buNone/>
            </a:pPr>
            <a:endParaRPr lang="en-US" sz="1200" b="1" dirty="0"/>
          </a:p>
          <a:p>
            <a:pPr marL="0" indent="0" algn="ctr">
              <a:buNone/>
            </a:pPr>
            <a:endParaRPr lang="en-US" sz="2000" b="1" dirty="0">
              <a:solidFill>
                <a:srgbClr val="7030A0"/>
              </a:solidFill>
            </a:endParaRPr>
          </a:p>
          <a:p>
            <a:pPr marL="0" indent="0" algn="ctr">
              <a:buNone/>
            </a:pPr>
            <a:endParaRPr lang="en-US" sz="1200" u="sng" dirty="0">
              <a:solidFill>
                <a:srgbClr val="0000FF"/>
              </a:solidFill>
              <a:effectLst/>
              <a:latin typeface="Calibri" panose="020F0502020204030204" pitchFamily="34" charset="0"/>
              <a:ea typeface="Calibri" panose="020F0502020204030204" pitchFamily="34" charset="0"/>
              <a:hlinkClick r:id="rId4"/>
            </a:endParaRPr>
          </a:p>
        </p:txBody>
      </p:sp>
      <p:sp>
        <p:nvSpPr>
          <p:cNvPr id="5" name="TextBox 4">
            <a:extLst>
              <a:ext uri="{FF2B5EF4-FFF2-40B4-BE49-F238E27FC236}">
                <a16:creationId xmlns:a16="http://schemas.microsoft.com/office/drawing/2014/main" id="{9493CC89-F70A-7E51-BAA4-643D70D53B7A}"/>
              </a:ext>
            </a:extLst>
          </p:cNvPr>
          <p:cNvSpPr txBox="1"/>
          <p:nvPr/>
        </p:nvSpPr>
        <p:spPr>
          <a:xfrm>
            <a:off x="309045" y="98416"/>
            <a:ext cx="85259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Behavioral Health &amp; Recovery Services                   </a:t>
            </a:r>
            <a:r>
              <a:rPr kumimoji="0" lang="en-US" sz="110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Clinical Documentation </a:t>
            </a:r>
            <a:r>
              <a:rPr kumimoji="0" lang="en-US" sz="1100" b="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Training</a:t>
            </a:r>
          </a:p>
        </p:txBody>
      </p:sp>
      <p:pic>
        <p:nvPicPr>
          <p:cNvPr id="8" name="Picture 7" descr="Graphical user interface, application">
            <a:extLst>
              <a:ext uri="{FF2B5EF4-FFF2-40B4-BE49-F238E27FC236}">
                <a16:creationId xmlns:a16="http://schemas.microsoft.com/office/drawing/2014/main" id="{EB43086E-7255-EA5B-3965-E80A7E3083CB}"/>
              </a:ext>
            </a:extLst>
          </p:cNvPr>
          <p:cNvPicPr>
            <a:picLocks noChangeAspect="1"/>
          </p:cNvPicPr>
          <p:nvPr/>
        </p:nvPicPr>
        <p:blipFill>
          <a:blip r:embed="rId5"/>
          <a:stretch>
            <a:fillRect/>
          </a:stretch>
        </p:blipFill>
        <p:spPr>
          <a:xfrm>
            <a:off x="143748" y="4239625"/>
            <a:ext cx="8856503" cy="1700155"/>
          </a:xfrm>
          <a:prstGeom prst="rect">
            <a:avLst/>
          </a:prstGeom>
        </p:spPr>
      </p:pic>
    </p:spTree>
    <p:extLst>
      <p:ext uri="{BB962C8B-B14F-4D97-AF65-F5344CB8AC3E}">
        <p14:creationId xmlns:p14="http://schemas.microsoft.com/office/powerpoint/2010/main" val="168685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8F2126-CEB4-7125-4EBE-D60ADB78D02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03A5D2A-4C5F-C6D3-6DDE-D9DCC1DE5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AF3C5E3-F115-4803-82FF-9061F2E1D856}"/>
              </a:ext>
            </a:extLst>
          </p:cNvPr>
          <p:cNvSpPr>
            <a:spLocks noGrp="1"/>
          </p:cNvSpPr>
          <p:nvPr>
            <p:ph type="title"/>
          </p:nvPr>
        </p:nvSpPr>
        <p:spPr>
          <a:xfrm>
            <a:off x="975945" y="590062"/>
            <a:ext cx="4057242" cy="2838938"/>
          </a:xfrm>
        </p:spPr>
        <p:txBody>
          <a:bodyPr vert="horz" lIns="91440" tIns="45720" rIns="91440" bIns="45720" rtlCol="0" anchor="b">
            <a:normAutofit/>
          </a:bodyPr>
          <a:lstStyle/>
          <a:p>
            <a:pPr>
              <a:lnSpc>
                <a:spcPct val="90000"/>
              </a:lnSpc>
            </a:pPr>
            <a:r>
              <a:rPr lang="en-US" sz="4900" kern="1200" dirty="0">
                <a:solidFill>
                  <a:srgbClr val="FFFFFF"/>
                </a:solidFill>
                <a:latin typeface="+mj-lt"/>
                <a:ea typeface="+mj-ea"/>
                <a:cs typeface="+mj-cs"/>
              </a:rPr>
              <a:t>Assessment</a:t>
            </a:r>
          </a:p>
        </p:txBody>
      </p:sp>
      <p:sp>
        <p:nvSpPr>
          <p:cNvPr id="3" name="Text Placeholder 2">
            <a:extLst>
              <a:ext uri="{FF2B5EF4-FFF2-40B4-BE49-F238E27FC236}">
                <a16:creationId xmlns:a16="http://schemas.microsoft.com/office/drawing/2014/main" id="{67AD0554-DF8E-7500-DAB3-DFC7D321E146}"/>
              </a:ext>
            </a:extLst>
          </p:cNvPr>
          <p:cNvSpPr>
            <a:spLocks noGrp="1"/>
          </p:cNvSpPr>
          <p:nvPr>
            <p:ph type="body" idx="1"/>
          </p:nvPr>
        </p:nvSpPr>
        <p:spPr>
          <a:xfrm>
            <a:off x="4231533" y="4698614"/>
            <a:ext cx="3816487" cy="1198120"/>
          </a:xfrm>
        </p:spPr>
        <p:txBody>
          <a:bodyPr vert="horz" lIns="91440" tIns="45720" rIns="91440" bIns="45720" rtlCol="0">
            <a:normAutofit/>
          </a:bodyPr>
          <a:lstStyle/>
          <a:p>
            <a:pPr algn="r">
              <a:lnSpc>
                <a:spcPct val="90000"/>
              </a:lnSpc>
              <a:spcBef>
                <a:spcPts val="1000"/>
              </a:spcBef>
            </a:pPr>
            <a:endParaRPr lang="en-US" sz="1700" kern="1200" dirty="0">
              <a:solidFill>
                <a:srgbClr val="FFFFFF"/>
              </a:solidFill>
              <a:latin typeface="+mn-lt"/>
              <a:ea typeface="+mn-ea"/>
              <a:cs typeface="+mn-cs"/>
            </a:endParaRPr>
          </a:p>
        </p:txBody>
      </p:sp>
      <p:sp>
        <p:nvSpPr>
          <p:cNvPr id="19" name="Graphic 13">
            <a:extLst>
              <a:ext uri="{FF2B5EF4-FFF2-40B4-BE49-F238E27FC236}">
                <a16:creationId xmlns:a16="http://schemas.microsoft.com/office/drawing/2014/main" id="{DE7301DF-BC3B-F875-3D9E-B51AE5C0C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3201" y="2744546"/>
            <a:ext cx="104279"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0" name="Graphic 12">
            <a:extLst>
              <a:ext uri="{FF2B5EF4-FFF2-40B4-BE49-F238E27FC236}">
                <a16:creationId xmlns:a16="http://schemas.microsoft.com/office/drawing/2014/main" id="{1F30F7E5-6107-0B71-6A4D-93ED7E5E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2285" y="29738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15">
            <a:extLst>
              <a:ext uri="{FF2B5EF4-FFF2-40B4-BE49-F238E27FC236}">
                <a16:creationId xmlns:a16="http://schemas.microsoft.com/office/drawing/2014/main" id="{6D6FA50C-9819-EAE3-E9CB-803FEEE64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1546" y="3198265"/>
            <a:ext cx="95785"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2" name="Straight Connector 21">
            <a:extLst>
              <a:ext uri="{FF2B5EF4-FFF2-40B4-BE49-F238E27FC236}">
                <a16:creationId xmlns:a16="http://schemas.microsoft.com/office/drawing/2014/main" id="{16EA5820-FBB5-F47C-DF17-ACB0E3A6F5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946"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76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DFB344B-C42C-47A1-8936-B045A9317A47}"/>
              </a:ext>
            </a:extLst>
          </p:cNvPr>
          <p:cNvSpPr txBox="1"/>
          <p:nvPr/>
        </p:nvSpPr>
        <p:spPr>
          <a:xfrm>
            <a:off x="81227" y="5899178"/>
            <a:ext cx="8981541" cy="523220"/>
          </a:xfrm>
          <a:prstGeom prst="rect">
            <a:avLst/>
          </a:prstGeom>
          <a:noFill/>
        </p:spPr>
        <p:txBody>
          <a:bodyPr wrap="square" rtlCol="0">
            <a:spAutoFit/>
          </a:bodyPr>
          <a:lstStyle/>
          <a:p>
            <a:endParaRPr lang="en-US" sz="1600" dirty="0">
              <a:latin typeface="Craft "/>
            </a:endParaRPr>
          </a:p>
          <a:p>
            <a:pPr algn="ct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BHRS 25 Documentation Requirements for all SMHS services</a:t>
            </a:r>
            <a:endParaRPr lang="en-US" sz="1200" dirty="0">
              <a:latin typeface="Craft "/>
            </a:endParaRPr>
          </a:p>
        </p:txBody>
      </p:sp>
      <p:sp>
        <p:nvSpPr>
          <p:cNvPr id="13" name="TextBox 12">
            <a:extLst>
              <a:ext uri="{FF2B5EF4-FFF2-40B4-BE49-F238E27FC236}">
                <a16:creationId xmlns:a16="http://schemas.microsoft.com/office/drawing/2014/main" id="{685DB1A5-A8E1-4E5C-A9A0-38BBD5176D4D}"/>
              </a:ext>
            </a:extLst>
          </p:cNvPr>
          <p:cNvSpPr txBox="1"/>
          <p:nvPr/>
        </p:nvSpPr>
        <p:spPr>
          <a:xfrm>
            <a:off x="3227825" y="1036860"/>
            <a:ext cx="2861175" cy="646331"/>
          </a:xfrm>
          <a:prstGeom prst="rect">
            <a:avLst/>
          </a:prstGeom>
          <a:noFill/>
        </p:spPr>
        <p:txBody>
          <a:bodyPr wrap="square" rtlCol="0">
            <a:spAutoFit/>
          </a:bodyPr>
          <a:lstStyle/>
          <a:p>
            <a:pPr algn="ctr"/>
            <a:r>
              <a:rPr lang="en-US" sz="3600" b="1" dirty="0">
                <a:solidFill>
                  <a:srgbClr val="7030A0"/>
                </a:solidFill>
              </a:rPr>
              <a:t>Assessments</a:t>
            </a:r>
            <a:r>
              <a:rPr lang="en-US" sz="3200" b="1" dirty="0">
                <a:solidFill>
                  <a:srgbClr val="7030A0"/>
                </a:solidFill>
              </a:rPr>
              <a:t>  </a:t>
            </a:r>
          </a:p>
        </p:txBody>
      </p:sp>
      <p:sp>
        <p:nvSpPr>
          <p:cNvPr id="5" name="TextBox 4">
            <a:extLst>
              <a:ext uri="{FF2B5EF4-FFF2-40B4-BE49-F238E27FC236}">
                <a16:creationId xmlns:a16="http://schemas.microsoft.com/office/drawing/2014/main" id="{42A6E256-6C2A-4DDF-4D0A-D11272FFE68E}"/>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7" name="TextBox 6">
            <a:extLst>
              <a:ext uri="{FF2B5EF4-FFF2-40B4-BE49-F238E27FC236}">
                <a16:creationId xmlns:a16="http://schemas.microsoft.com/office/drawing/2014/main" id="{165727BB-91A2-FB88-CD7C-F66871ACE5A6}"/>
              </a:ext>
            </a:extLst>
          </p:cNvPr>
          <p:cNvSpPr txBox="1"/>
          <p:nvPr/>
        </p:nvSpPr>
        <p:spPr>
          <a:xfrm>
            <a:off x="193828" y="2221524"/>
            <a:ext cx="875634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Specialty Mental Health Assessments contain 7 standard domains (Presenting Problem, Trauma, Behavioral Health History, Medical History, Psychosocial Factors, Strengths/Risks, and Clinical Summary)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SMHS assessment domains are standardized across counties and providers making documentation and information exchange easier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DMC and DMC-ODS Plans will continue to use the ASAM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latin typeface="Craft "/>
              </a:rPr>
              <a:t>In addition to the </a:t>
            </a:r>
            <a:r>
              <a:rPr lang="en-US" dirty="0" err="1">
                <a:latin typeface="Craft "/>
              </a:rPr>
              <a:t>CalAIM</a:t>
            </a:r>
            <a:r>
              <a:rPr lang="en-US" dirty="0">
                <a:latin typeface="Craft "/>
              </a:rPr>
              <a:t> Assessment, youth also need a CANS and the PSC-35 completed.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9629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8928C25-B594-4CB8-86F6-B79F3112F269}"/>
              </a:ext>
            </a:extLst>
          </p:cNvPr>
          <p:cNvSpPr txBox="1"/>
          <p:nvPr/>
        </p:nvSpPr>
        <p:spPr>
          <a:xfrm>
            <a:off x="90333" y="1619620"/>
            <a:ext cx="8963334" cy="4278094"/>
          </a:xfrm>
          <a:prstGeom prst="rect">
            <a:avLst/>
          </a:prstGeom>
          <a:noFill/>
        </p:spPr>
        <p:txBody>
          <a:bodyPr wrap="square" rtlCol="0">
            <a:spAutoFit/>
          </a:bodyPr>
          <a:lstStyle/>
          <a:p>
            <a:pPr marL="342900" indent="-342900">
              <a:buFont typeface="Arial" panose="020B0604020202020204" pitchFamily="34" charset="0"/>
              <a:buChar char="•"/>
            </a:pPr>
            <a:r>
              <a:rPr lang="en-US" b="1" dirty="0">
                <a:solidFill>
                  <a:schemeClr val="tx1">
                    <a:lumMod val="65000"/>
                    <a:lumOff val="35000"/>
                  </a:schemeClr>
                </a:solidFill>
                <a:latin typeface="Craft "/>
              </a:rPr>
              <a:t>Initial and subsequent assessments are up to clinical discretion and are based on reasonable and generally accepted standards of practice.</a:t>
            </a:r>
          </a:p>
          <a:p>
            <a:pPr marL="342900" indent="-342900">
              <a:buFont typeface="Arial" panose="020B0604020202020204" pitchFamily="34" charset="0"/>
              <a:buChar char="•"/>
            </a:pPr>
            <a:endParaRPr lang="en-US" sz="1000" b="1" dirty="0">
              <a:solidFill>
                <a:schemeClr val="tx1">
                  <a:lumMod val="65000"/>
                  <a:lumOff val="35000"/>
                </a:schemeClr>
              </a:solidFill>
              <a:latin typeface="Craft "/>
            </a:endParaRPr>
          </a:p>
          <a:p>
            <a:pPr marL="342900" indent="-342900">
              <a:buFont typeface="Arial" panose="020B0604020202020204" pitchFamily="34" charset="0"/>
              <a:buChar char="•"/>
            </a:pPr>
            <a:r>
              <a:rPr lang="en-US" dirty="0">
                <a:solidFill>
                  <a:schemeClr val="tx1">
                    <a:lumMod val="65000"/>
                    <a:lumOff val="35000"/>
                  </a:schemeClr>
                </a:solidFill>
                <a:latin typeface="Craft "/>
              </a:rPr>
              <a:t>Re-assessments should be done based on clinical judgement when a significant change occurs. It is good to check when the last assessment was completed and if it’s clinically appropriate to update.</a:t>
            </a:r>
          </a:p>
          <a:p>
            <a:endParaRPr lang="en-US" dirty="0">
              <a:solidFill>
                <a:schemeClr val="tx1">
                  <a:lumMod val="65000"/>
                  <a:lumOff val="35000"/>
                </a:schemeClr>
              </a:solidFill>
              <a:latin typeface="Craft "/>
            </a:endParaRPr>
          </a:p>
          <a:p>
            <a:pPr marL="342900" indent="-342900">
              <a:buFont typeface="Arial" panose="020B0604020202020204" pitchFamily="34" charset="0"/>
              <a:buChar char="•"/>
            </a:pPr>
            <a:r>
              <a:rPr lang="en-US" dirty="0">
                <a:solidFill>
                  <a:schemeClr val="tx1">
                    <a:lumMod val="65000"/>
                    <a:lumOff val="35000"/>
                  </a:schemeClr>
                </a:solidFill>
                <a:latin typeface="Craft "/>
              </a:rPr>
              <a:t>It’s recommended that assessments be completed every two years.</a:t>
            </a:r>
          </a:p>
          <a:p>
            <a:pPr marL="342900" indent="-342900">
              <a:buFont typeface="Arial" panose="020B0604020202020204" pitchFamily="34" charset="0"/>
              <a:buChar char="•"/>
            </a:pPr>
            <a:endParaRPr lang="en-US" sz="1000" dirty="0">
              <a:solidFill>
                <a:schemeClr val="tx1">
                  <a:lumMod val="65000"/>
                  <a:lumOff val="35000"/>
                </a:schemeClr>
              </a:solidFill>
              <a:latin typeface="Craft "/>
            </a:endParaRPr>
          </a:p>
          <a:p>
            <a:pPr marL="342900" indent="-342900">
              <a:buFont typeface="Arial" panose="020B0604020202020204" pitchFamily="34" charset="0"/>
              <a:buChar char="•"/>
            </a:pPr>
            <a:r>
              <a:rPr lang="en-US" dirty="0">
                <a:solidFill>
                  <a:schemeClr val="tx1">
                    <a:lumMod val="65000"/>
                    <a:lumOff val="35000"/>
                  </a:schemeClr>
                </a:solidFill>
                <a:latin typeface="Craft "/>
              </a:rPr>
              <a:t>Per updated </a:t>
            </a:r>
            <a:r>
              <a:rPr lang="en-US" dirty="0">
                <a:solidFill>
                  <a:schemeClr val="tx1">
                    <a:lumMod val="65000"/>
                    <a:lumOff val="35000"/>
                  </a:schemeClr>
                </a:solidFill>
                <a:latin typeface="Craft "/>
                <a:hlinkClick r:id="rId3"/>
              </a:rPr>
              <a:t>policy</a:t>
            </a:r>
            <a:r>
              <a:rPr lang="en-US" dirty="0">
                <a:solidFill>
                  <a:schemeClr val="tx1">
                    <a:lumMod val="65000"/>
                    <a:lumOff val="35000"/>
                  </a:schemeClr>
                </a:solidFill>
                <a:latin typeface="Craft "/>
              </a:rPr>
              <a:t>, DMC-ODS assessment timelines also align with the above and assessments shall be updated as clinically appropriate.</a:t>
            </a:r>
          </a:p>
          <a:p>
            <a:pPr marL="342900" indent="-342900">
              <a:buFont typeface="Arial" panose="020B0604020202020204" pitchFamily="34" charset="0"/>
              <a:buChar char="•"/>
            </a:pPr>
            <a:endParaRPr lang="en-US" sz="1000" dirty="0">
              <a:solidFill>
                <a:schemeClr val="tx1">
                  <a:lumMod val="65000"/>
                  <a:lumOff val="35000"/>
                </a:schemeClr>
              </a:solidFill>
              <a:latin typeface="Craft "/>
            </a:endParaRPr>
          </a:p>
          <a:p>
            <a:pPr marL="342900" indent="-342900">
              <a:buFont typeface="Arial" panose="020B0604020202020204" pitchFamily="34" charset="0"/>
              <a:buChar char="•"/>
            </a:pPr>
            <a:r>
              <a:rPr lang="en-US" b="1" dirty="0">
                <a:solidFill>
                  <a:schemeClr val="tx1">
                    <a:lumMod val="65000"/>
                    <a:lumOff val="35000"/>
                  </a:schemeClr>
                </a:solidFill>
                <a:latin typeface="Craft "/>
              </a:rPr>
              <a:t>Please make sure your clients have assessments in SmartCare either by scanning or completing a new one as they weren’t brought over from the last EHR. </a:t>
            </a:r>
          </a:p>
          <a:p>
            <a:pPr marL="342900" indent="-342900">
              <a:buFont typeface="Arial" panose="020B0604020202020204" pitchFamily="34" charset="0"/>
              <a:buChar char="•"/>
            </a:pPr>
            <a:endParaRPr lang="en-US" sz="1000" b="1" dirty="0">
              <a:solidFill>
                <a:schemeClr val="tx1">
                  <a:lumMod val="65000"/>
                  <a:lumOff val="35000"/>
                </a:schemeClr>
              </a:solidFill>
              <a:latin typeface="Craft "/>
            </a:endParaRPr>
          </a:p>
          <a:p>
            <a:pPr algn="ctr"/>
            <a:endParaRPr lang="en-US" sz="2200" dirty="0">
              <a:solidFill>
                <a:schemeClr val="tx1">
                  <a:lumMod val="65000"/>
                  <a:lumOff val="35000"/>
                </a:schemeClr>
              </a:solidFill>
              <a:latin typeface="Craft "/>
            </a:endParaRPr>
          </a:p>
          <a:p>
            <a:pPr algn="ct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BHRS 25 Documentation Requirements for all SMHS services</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BHIN-23-068-Documentation-Requirements-for-SMH-DMC-and-DMC-ODS</a:t>
            </a:r>
            <a:endParaRPr lang="en-US" sz="1200" dirty="0">
              <a:latin typeface="Craft "/>
            </a:endParaRPr>
          </a:p>
        </p:txBody>
      </p:sp>
      <p:sp>
        <p:nvSpPr>
          <p:cNvPr id="2" name="TextBox 1">
            <a:extLst>
              <a:ext uri="{FF2B5EF4-FFF2-40B4-BE49-F238E27FC236}">
                <a16:creationId xmlns:a16="http://schemas.microsoft.com/office/drawing/2014/main" id="{9332F4E8-EE62-79C9-0CE9-A4B2B3998675}"/>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3" name="TextBox 2">
            <a:extLst>
              <a:ext uri="{FF2B5EF4-FFF2-40B4-BE49-F238E27FC236}">
                <a16:creationId xmlns:a16="http://schemas.microsoft.com/office/drawing/2014/main" id="{D1F39698-D2CF-1008-3C2C-FB34B7BF79CF}"/>
              </a:ext>
            </a:extLst>
          </p:cNvPr>
          <p:cNvSpPr txBox="1"/>
          <p:nvPr/>
        </p:nvSpPr>
        <p:spPr>
          <a:xfrm>
            <a:off x="309045" y="932676"/>
            <a:ext cx="8525910" cy="923330"/>
          </a:xfrm>
          <a:prstGeom prst="rect">
            <a:avLst/>
          </a:prstGeom>
          <a:noFill/>
        </p:spPr>
        <p:txBody>
          <a:bodyPr wrap="square" rtlCol="0">
            <a:spAutoFit/>
          </a:bodyPr>
          <a:lstStyle/>
          <a:p>
            <a:pPr algn="ctr"/>
            <a:r>
              <a:rPr lang="en-US" sz="3600" b="1" dirty="0">
                <a:solidFill>
                  <a:srgbClr val="7030A0"/>
                </a:solidFill>
              </a:rPr>
              <a:t>SMHS Assessment Timeliness Guidelines</a:t>
            </a:r>
          </a:p>
          <a:p>
            <a:endParaRPr lang="en-US" dirty="0"/>
          </a:p>
        </p:txBody>
      </p:sp>
    </p:spTree>
    <p:extLst>
      <p:ext uri="{BB962C8B-B14F-4D97-AF65-F5344CB8AC3E}">
        <p14:creationId xmlns:p14="http://schemas.microsoft.com/office/powerpoint/2010/main" val="385916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332F4E8-EE62-79C9-0CE9-A4B2B3998675}"/>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9" name="TextBox 8">
            <a:extLst>
              <a:ext uri="{FF2B5EF4-FFF2-40B4-BE49-F238E27FC236}">
                <a16:creationId xmlns:a16="http://schemas.microsoft.com/office/drawing/2014/main" id="{8BC94564-84A2-D955-693A-E05D1831EC58}"/>
              </a:ext>
            </a:extLst>
          </p:cNvPr>
          <p:cNvSpPr txBox="1"/>
          <p:nvPr/>
        </p:nvSpPr>
        <p:spPr>
          <a:xfrm>
            <a:off x="668680" y="6407513"/>
            <a:ext cx="8166275" cy="369332"/>
          </a:xfrm>
          <a:prstGeom prst="rect">
            <a:avLst/>
          </a:prstGeom>
          <a:noFill/>
        </p:spPr>
        <p:txBody>
          <a:bodyPr wrap="none" rtlCol="0">
            <a:spAutoFit/>
          </a:bodyPr>
          <a:lstStyle/>
          <a:p>
            <a:r>
              <a:rPr lang="en-US">
                <a:hlinkClick r:id="rId3"/>
              </a:rPr>
              <a:t>BHIN 23-068 Documentation Requirements for SMH DMC and DMC-ODS Services.pdf</a:t>
            </a:r>
            <a:endParaRPr lang="en-US" dirty="0"/>
          </a:p>
        </p:txBody>
      </p:sp>
      <p:sp>
        <p:nvSpPr>
          <p:cNvPr id="18" name="TextBox 17">
            <a:extLst>
              <a:ext uri="{FF2B5EF4-FFF2-40B4-BE49-F238E27FC236}">
                <a16:creationId xmlns:a16="http://schemas.microsoft.com/office/drawing/2014/main" id="{ED4D505C-A94A-0976-9FB7-75283B4FF714}"/>
              </a:ext>
            </a:extLst>
          </p:cNvPr>
          <p:cNvSpPr txBox="1"/>
          <p:nvPr/>
        </p:nvSpPr>
        <p:spPr>
          <a:xfrm>
            <a:off x="300983" y="3275380"/>
            <a:ext cx="8901668" cy="2031325"/>
          </a:xfrm>
          <a:prstGeom prst="rect">
            <a:avLst/>
          </a:prstGeom>
          <a:noFill/>
        </p:spPr>
        <p:txBody>
          <a:bodyPr wrap="none" rtlCol="0">
            <a:spAutoFit/>
          </a:bodyPr>
          <a:lstStyle/>
          <a:p>
            <a:pPr marL="285750" indent="-285750">
              <a:buFont typeface="Arial" panose="020B0604020202020204" pitchFamily="34" charset="0"/>
              <a:buChar char="•"/>
            </a:pPr>
            <a:r>
              <a:rPr lang="en-US" dirty="0"/>
              <a:t>Assessments performed during delivery of crisis intervention or crisis stabilization services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Assessments performed during the delivery of Mobile Crisis Services (</a:t>
            </a:r>
            <a:r>
              <a:rPr lang="en-US" dirty="0">
                <a:hlinkClick r:id="rId4"/>
              </a:rPr>
              <a:t>BHIN 23-025</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Medications for Addiction Treatment (MAT) assessments (</a:t>
            </a:r>
            <a:r>
              <a:rPr lang="en-US" dirty="0">
                <a:hlinkClick r:id="rId5"/>
              </a:rPr>
              <a:t>BHIN 23-054</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Multidimensional level of care assessments required in residential treatment programs</a:t>
            </a:r>
          </a:p>
        </p:txBody>
      </p:sp>
      <p:sp>
        <p:nvSpPr>
          <p:cNvPr id="19" name="TextBox 18">
            <a:extLst>
              <a:ext uri="{FF2B5EF4-FFF2-40B4-BE49-F238E27FC236}">
                <a16:creationId xmlns:a16="http://schemas.microsoft.com/office/drawing/2014/main" id="{8EBB86B2-595F-8172-E5C3-DD4A7327B430}"/>
              </a:ext>
            </a:extLst>
          </p:cNvPr>
          <p:cNvSpPr txBox="1"/>
          <p:nvPr/>
        </p:nvSpPr>
        <p:spPr>
          <a:xfrm>
            <a:off x="352497" y="1926760"/>
            <a:ext cx="8681335" cy="1569660"/>
          </a:xfrm>
          <a:prstGeom prst="rect">
            <a:avLst/>
          </a:prstGeom>
          <a:noFill/>
        </p:spPr>
        <p:txBody>
          <a:bodyPr wrap="square" rtlCol="0">
            <a:spAutoFit/>
          </a:bodyPr>
          <a:lstStyle/>
          <a:p>
            <a:r>
              <a:rPr lang="en-US" sz="2400" dirty="0"/>
              <a:t>Some assessments are distinct and </a:t>
            </a:r>
            <a:r>
              <a:rPr lang="en-US" sz="2400" b="1" dirty="0"/>
              <a:t>do not </a:t>
            </a:r>
            <a:r>
              <a:rPr lang="en-US" sz="2400" dirty="0"/>
              <a:t>replace a comprehensive mental health or substance use disorder assessments. Types of assessments include:</a:t>
            </a:r>
          </a:p>
          <a:p>
            <a:pPr algn="ctr"/>
            <a:endParaRPr lang="en-US" sz="2400" dirty="0"/>
          </a:p>
        </p:txBody>
      </p:sp>
      <p:sp>
        <p:nvSpPr>
          <p:cNvPr id="3" name="TextBox 2">
            <a:extLst>
              <a:ext uri="{FF2B5EF4-FFF2-40B4-BE49-F238E27FC236}">
                <a16:creationId xmlns:a16="http://schemas.microsoft.com/office/drawing/2014/main" id="{577AF12B-366A-7482-5DD8-7BA52423874D}"/>
              </a:ext>
            </a:extLst>
          </p:cNvPr>
          <p:cNvSpPr txBox="1"/>
          <p:nvPr/>
        </p:nvSpPr>
        <p:spPr>
          <a:xfrm>
            <a:off x="1716776" y="1071657"/>
            <a:ext cx="5952775" cy="646331"/>
          </a:xfrm>
          <a:prstGeom prst="rect">
            <a:avLst/>
          </a:prstGeom>
          <a:noFill/>
        </p:spPr>
        <p:txBody>
          <a:bodyPr wrap="square" rtlCol="0">
            <a:spAutoFit/>
          </a:bodyPr>
          <a:lstStyle/>
          <a:p>
            <a:pPr algn="ctr"/>
            <a:r>
              <a:rPr lang="en-US" sz="3600" b="1" dirty="0">
                <a:solidFill>
                  <a:srgbClr val="7030A0"/>
                </a:solidFill>
              </a:rPr>
              <a:t>Assessment Requirements</a:t>
            </a:r>
          </a:p>
        </p:txBody>
      </p:sp>
    </p:spTree>
    <p:extLst>
      <p:ext uri="{BB962C8B-B14F-4D97-AF65-F5344CB8AC3E}">
        <p14:creationId xmlns:p14="http://schemas.microsoft.com/office/powerpoint/2010/main" val="251567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4320D1-EFA0-5347-63D2-51860E2EEFB0}"/>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D0EA710C-F67F-1B8C-41F3-772FEEF2B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8">
            <a:extLst>
              <a:ext uri="{FF2B5EF4-FFF2-40B4-BE49-F238E27FC236}">
                <a16:creationId xmlns:a16="http://schemas.microsoft.com/office/drawing/2014/main" id="{FDD4DECA-804A-C204-BC60-82DDF39F3443}"/>
              </a:ext>
            </a:extLst>
          </p:cNvPr>
          <p:cNvSpPr>
            <a:spLocks noGrp="1"/>
          </p:cNvSpPr>
          <p:nvPr>
            <p:ph type="title"/>
          </p:nvPr>
        </p:nvSpPr>
        <p:spPr>
          <a:xfrm>
            <a:off x="975945" y="590062"/>
            <a:ext cx="4057242" cy="2838938"/>
          </a:xfrm>
        </p:spPr>
        <p:txBody>
          <a:bodyPr vert="horz" lIns="91440" tIns="45720" rIns="91440" bIns="45720" rtlCol="0" anchor="b">
            <a:normAutofit/>
          </a:bodyPr>
          <a:lstStyle/>
          <a:p>
            <a:pPr>
              <a:lnSpc>
                <a:spcPct val="90000"/>
              </a:lnSpc>
            </a:pPr>
            <a:r>
              <a:rPr lang="en-US" sz="4900" kern="1200" dirty="0">
                <a:solidFill>
                  <a:srgbClr val="FFFFFF"/>
                </a:solidFill>
                <a:latin typeface="+mj-lt"/>
                <a:ea typeface="+mj-ea"/>
                <a:cs typeface="+mj-cs"/>
              </a:rPr>
              <a:t>Problem list</a:t>
            </a:r>
          </a:p>
        </p:txBody>
      </p:sp>
      <p:sp>
        <p:nvSpPr>
          <p:cNvPr id="10" name="Text Placeholder 9">
            <a:extLst>
              <a:ext uri="{FF2B5EF4-FFF2-40B4-BE49-F238E27FC236}">
                <a16:creationId xmlns:a16="http://schemas.microsoft.com/office/drawing/2014/main" id="{7DC5333C-D5BB-C052-0568-BE7FC4B0A9E4}"/>
              </a:ext>
            </a:extLst>
          </p:cNvPr>
          <p:cNvSpPr>
            <a:spLocks noGrp="1"/>
          </p:cNvSpPr>
          <p:nvPr>
            <p:ph type="body" idx="1"/>
          </p:nvPr>
        </p:nvSpPr>
        <p:spPr>
          <a:xfrm>
            <a:off x="4231533" y="4698614"/>
            <a:ext cx="3816487" cy="1198120"/>
          </a:xfrm>
        </p:spPr>
        <p:txBody>
          <a:bodyPr vert="horz" lIns="91440" tIns="45720" rIns="91440" bIns="45720" rtlCol="0">
            <a:normAutofit/>
          </a:bodyPr>
          <a:lstStyle/>
          <a:p>
            <a:pPr algn="r">
              <a:lnSpc>
                <a:spcPct val="90000"/>
              </a:lnSpc>
              <a:spcBef>
                <a:spcPts val="1000"/>
              </a:spcBef>
            </a:pPr>
            <a:endParaRPr lang="en-US" sz="1700" kern="1200">
              <a:solidFill>
                <a:srgbClr val="FFFFFF"/>
              </a:solidFill>
              <a:latin typeface="+mn-lt"/>
              <a:ea typeface="+mn-ea"/>
              <a:cs typeface="+mn-cs"/>
            </a:endParaRPr>
          </a:p>
        </p:txBody>
      </p:sp>
      <p:sp>
        <p:nvSpPr>
          <p:cNvPr id="34" name="Graphic 13">
            <a:extLst>
              <a:ext uri="{FF2B5EF4-FFF2-40B4-BE49-F238E27FC236}">
                <a16:creationId xmlns:a16="http://schemas.microsoft.com/office/drawing/2014/main" id="{076B72B4-8211-0B00-2171-E4DDE0545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3201" y="2744546"/>
            <a:ext cx="104279"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9" name="Graphic 12">
            <a:extLst>
              <a:ext uri="{FF2B5EF4-FFF2-40B4-BE49-F238E27FC236}">
                <a16:creationId xmlns:a16="http://schemas.microsoft.com/office/drawing/2014/main" id="{D1CFBB9B-B557-F016-3947-42882325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2285" y="29738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15">
            <a:extLst>
              <a:ext uri="{FF2B5EF4-FFF2-40B4-BE49-F238E27FC236}">
                <a16:creationId xmlns:a16="http://schemas.microsoft.com/office/drawing/2014/main" id="{CDADB62E-C3BB-97A5-9960-6D13A3871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1546" y="3198265"/>
            <a:ext cx="95785"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3" name="Straight Connector 22">
            <a:extLst>
              <a:ext uri="{FF2B5EF4-FFF2-40B4-BE49-F238E27FC236}">
                <a16:creationId xmlns:a16="http://schemas.microsoft.com/office/drawing/2014/main" id="{8A81770D-D0A1-9C4C-935F-3BE28A207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946"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89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6AC0258-500D-83C8-3340-E812BCB7F253}"/>
              </a:ext>
            </a:extLst>
          </p:cNvPr>
          <p:cNvSpPr>
            <a:spLocks noGrp="1"/>
          </p:cNvSpPr>
          <p:nvPr>
            <p:ph type="title"/>
          </p:nvPr>
        </p:nvSpPr>
        <p:spPr>
          <a:xfrm>
            <a:off x="975945" y="590062"/>
            <a:ext cx="4057242" cy="2838938"/>
          </a:xfrm>
        </p:spPr>
        <p:txBody>
          <a:bodyPr vert="horz" lIns="91440" tIns="45720" rIns="91440" bIns="45720" rtlCol="0" anchor="b">
            <a:normAutofit/>
          </a:bodyPr>
          <a:lstStyle/>
          <a:p>
            <a:pPr>
              <a:lnSpc>
                <a:spcPct val="90000"/>
              </a:lnSpc>
            </a:pPr>
            <a:r>
              <a:rPr lang="en-US" sz="4900" kern="1200" dirty="0">
                <a:solidFill>
                  <a:srgbClr val="FFFFFF"/>
                </a:solidFill>
                <a:latin typeface="+mj-lt"/>
                <a:ea typeface="+mj-ea"/>
                <a:cs typeface="+mj-cs"/>
              </a:rPr>
              <a:t>Content of Training</a:t>
            </a:r>
          </a:p>
        </p:txBody>
      </p:sp>
      <p:sp>
        <p:nvSpPr>
          <p:cNvPr id="3" name="Text Placeholder 2">
            <a:extLst>
              <a:ext uri="{FF2B5EF4-FFF2-40B4-BE49-F238E27FC236}">
                <a16:creationId xmlns:a16="http://schemas.microsoft.com/office/drawing/2014/main" id="{62EDDCF1-2609-E8D7-3777-1A5ED7F04E00}"/>
              </a:ext>
            </a:extLst>
          </p:cNvPr>
          <p:cNvSpPr>
            <a:spLocks noGrp="1"/>
          </p:cNvSpPr>
          <p:nvPr>
            <p:ph type="body" idx="1"/>
          </p:nvPr>
        </p:nvSpPr>
        <p:spPr>
          <a:xfrm>
            <a:off x="4231533" y="3429000"/>
            <a:ext cx="3816487" cy="2467734"/>
          </a:xfrm>
        </p:spPr>
        <p:txBody>
          <a:bodyPr vert="horz" lIns="91440" tIns="45720" rIns="91440" bIns="45720" rtlCol="0">
            <a:normAutofit fontScale="92500" lnSpcReduction="10000"/>
          </a:bodyPr>
          <a:lstStyle/>
          <a:p>
            <a:pPr marL="285750" indent="-285750">
              <a:lnSpc>
                <a:spcPct val="90000"/>
              </a:lnSpc>
              <a:spcBef>
                <a:spcPts val="1000"/>
              </a:spcBef>
              <a:buFont typeface="Arial" panose="020B0604020202020204" pitchFamily="34" charset="0"/>
              <a:buChar char="•"/>
            </a:pPr>
            <a:r>
              <a:rPr lang="en-US" sz="1700" kern="1200" dirty="0">
                <a:solidFill>
                  <a:srgbClr val="FFFFFF"/>
                </a:solidFill>
                <a:latin typeface="+mn-lt"/>
                <a:ea typeface="+mn-ea"/>
                <a:cs typeface="+mn-cs"/>
              </a:rPr>
              <a:t>Access to Services &amp; Essentials in SmartCare</a:t>
            </a:r>
          </a:p>
          <a:p>
            <a:pPr marL="285750" indent="-285750">
              <a:lnSpc>
                <a:spcPct val="90000"/>
              </a:lnSpc>
              <a:spcBef>
                <a:spcPts val="1000"/>
              </a:spcBef>
              <a:buFont typeface="Arial" panose="020B0604020202020204" pitchFamily="34" charset="0"/>
              <a:buChar char="•"/>
            </a:pPr>
            <a:r>
              <a:rPr lang="en-US" sz="1700" kern="1200" dirty="0">
                <a:solidFill>
                  <a:srgbClr val="FFFFFF"/>
                </a:solidFill>
                <a:latin typeface="+mn-lt"/>
                <a:ea typeface="+mn-ea"/>
                <a:cs typeface="+mn-cs"/>
              </a:rPr>
              <a:t>Diagnosis</a:t>
            </a:r>
          </a:p>
          <a:p>
            <a:pPr marL="285750" indent="-285750">
              <a:lnSpc>
                <a:spcPct val="90000"/>
              </a:lnSpc>
              <a:spcBef>
                <a:spcPts val="1000"/>
              </a:spcBef>
              <a:buFont typeface="Arial" panose="020B0604020202020204" pitchFamily="34" charset="0"/>
              <a:buChar char="•"/>
            </a:pPr>
            <a:r>
              <a:rPr lang="en-US" sz="1700" dirty="0">
                <a:solidFill>
                  <a:srgbClr val="FFFFFF"/>
                </a:solidFill>
              </a:rPr>
              <a:t>Assessments</a:t>
            </a:r>
          </a:p>
          <a:p>
            <a:pPr marL="285750" indent="-285750">
              <a:lnSpc>
                <a:spcPct val="90000"/>
              </a:lnSpc>
              <a:spcBef>
                <a:spcPts val="1000"/>
              </a:spcBef>
              <a:buFont typeface="Arial" panose="020B0604020202020204" pitchFamily="34" charset="0"/>
              <a:buChar char="•"/>
            </a:pPr>
            <a:r>
              <a:rPr lang="en-US" sz="1700" kern="1200" dirty="0">
                <a:solidFill>
                  <a:srgbClr val="FFFFFF"/>
                </a:solidFill>
                <a:latin typeface="+mn-lt"/>
                <a:ea typeface="+mn-ea"/>
                <a:cs typeface="+mn-cs"/>
              </a:rPr>
              <a:t>Problem List</a:t>
            </a:r>
          </a:p>
          <a:p>
            <a:pPr marL="285750" indent="-285750">
              <a:lnSpc>
                <a:spcPct val="90000"/>
              </a:lnSpc>
              <a:spcBef>
                <a:spcPts val="1000"/>
              </a:spcBef>
              <a:buFont typeface="Arial" panose="020B0604020202020204" pitchFamily="34" charset="0"/>
              <a:buChar char="•"/>
            </a:pPr>
            <a:r>
              <a:rPr lang="en-US" sz="1700" dirty="0">
                <a:solidFill>
                  <a:srgbClr val="FFFFFF"/>
                </a:solidFill>
              </a:rPr>
              <a:t>Treatment Planning</a:t>
            </a:r>
          </a:p>
          <a:p>
            <a:pPr marL="285750" indent="-285750">
              <a:lnSpc>
                <a:spcPct val="90000"/>
              </a:lnSpc>
              <a:spcBef>
                <a:spcPts val="1000"/>
              </a:spcBef>
              <a:buFont typeface="Arial" panose="020B0604020202020204" pitchFamily="34" charset="0"/>
              <a:buChar char="•"/>
            </a:pPr>
            <a:r>
              <a:rPr lang="en-US" sz="1700" kern="1200" dirty="0">
                <a:solidFill>
                  <a:srgbClr val="FFFFFF"/>
                </a:solidFill>
                <a:latin typeface="+mn-lt"/>
                <a:ea typeface="+mn-ea"/>
                <a:cs typeface="+mn-cs"/>
              </a:rPr>
              <a:t>Progress </a:t>
            </a:r>
            <a:r>
              <a:rPr lang="en-US" sz="1700" dirty="0">
                <a:solidFill>
                  <a:srgbClr val="FFFFFF"/>
                </a:solidFill>
              </a:rPr>
              <a:t>Notes</a:t>
            </a:r>
          </a:p>
          <a:p>
            <a:pPr marL="285750" indent="-285750">
              <a:lnSpc>
                <a:spcPct val="90000"/>
              </a:lnSpc>
              <a:spcBef>
                <a:spcPts val="1000"/>
              </a:spcBef>
              <a:buFont typeface="Arial" panose="020B0604020202020204" pitchFamily="34" charset="0"/>
              <a:buChar char="•"/>
            </a:pPr>
            <a:r>
              <a:rPr lang="en-US" sz="1700" kern="1200" dirty="0">
                <a:solidFill>
                  <a:srgbClr val="FFFFFF"/>
                </a:solidFill>
                <a:latin typeface="+mn-lt"/>
                <a:ea typeface="+mn-ea"/>
                <a:cs typeface="+mn-cs"/>
              </a:rPr>
              <a:t>Resources</a:t>
            </a:r>
          </a:p>
        </p:txBody>
      </p:sp>
      <p:sp>
        <p:nvSpPr>
          <p:cNvPr id="1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3201" y="2744546"/>
            <a:ext cx="104279"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2285" y="29738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1546" y="3198265"/>
            <a:ext cx="95785"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2" name="Straight Connector 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946"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06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3D4241E-BC5B-4610-95BE-9386762F73AA}"/>
              </a:ext>
            </a:extLst>
          </p:cNvPr>
          <p:cNvSpPr txBox="1"/>
          <p:nvPr/>
        </p:nvSpPr>
        <p:spPr>
          <a:xfrm>
            <a:off x="1499600" y="847985"/>
            <a:ext cx="5415105" cy="646331"/>
          </a:xfrm>
          <a:prstGeom prst="rect">
            <a:avLst/>
          </a:prstGeom>
          <a:noFill/>
        </p:spPr>
        <p:txBody>
          <a:bodyPr wrap="square" rtlCol="0">
            <a:spAutoFit/>
          </a:bodyPr>
          <a:lstStyle/>
          <a:p>
            <a:pPr algn="ctr"/>
            <a:r>
              <a:rPr lang="en-US" sz="3600" b="1" dirty="0">
                <a:solidFill>
                  <a:srgbClr val="7030A0"/>
                </a:solidFill>
              </a:rPr>
              <a:t>Problem List </a:t>
            </a:r>
          </a:p>
        </p:txBody>
      </p:sp>
      <p:sp>
        <p:nvSpPr>
          <p:cNvPr id="3" name="TextBox 2">
            <a:extLst>
              <a:ext uri="{FF2B5EF4-FFF2-40B4-BE49-F238E27FC236}">
                <a16:creationId xmlns:a16="http://schemas.microsoft.com/office/drawing/2014/main" id="{13363B53-0782-4E45-42F4-4FEDD24B7DD5}"/>
              </a:ext>
            </a:extLst>
          </p:cNvPr>
          <p:cNvSpPr txBox="1"/>
          <p:nvPr/>
        </p:nvSpPr>
        <p:spPr>
          <a:xfrm>
            <a:off x="1922055" y="6124716"/>
            <a:ext cx="5683940" cy="276999"/>
          </a:xfrm>
          <a:prstGeom prst="rect">
            <a:avLst/>
          </a:prstGeom>
          <a:noFill/>
        </p:spPr>
        <p:txBody>
          <a:bodyPr wrap="square" rtlCol="0">
            <a:spAutoFit/>
          </a:bodyPr>
          <a:lstStyle/>
          <a:p>
            <a:pPr algn="ct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BHRS 25 Documentation Requirements for all SMHS services</a:t>
            </a:r>
            <a:endParaRPr lang="en-US" sz="1200" dirty="0"/>
          </a:p>
        </p:txBody>
      </p:sp>
      <p:sp>
        <p:nvSpPr>
          <p:cNvPr id="5" name="TextBox 4">
            <a:extLst>
              <a:ext uri="{FF2B5EF4-FFF2-40B4-BE49-F238E27FC236}">
                <a16:creationId xmlns:a16="http://schemas.microsoft.com/office/drawing/2014/main" id="{193B0C92-D409-17E9-0F06-DC83EEB81E2F}"/>
              </a:ext>
            </a:extLst>
          </p:cNvPr>
          <p:cNvSpPr txBox="1"/>
          <p:nvPr/>
        </p:nvSpPr>
        <p:spPr>
          <a:xfrm>
            <a:off x="131585" y="4946842"/>
            <a:ext cx="8880829" cy="1200329"/>
          </a:xfrm>
          <a:prstGeom prst="rect">
            <a:avLst/>
          </a:prstGeom>
          <a:noFill/>
        </p:spPr>
        <p:txBody>
          <a:bodyPr wrap="non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Providers should add or end date problems from the problem list when there is a relevant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change to a beneficiary’s condition. There is no set timeline for when to update the Problem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List, rather it should be monitored to make sure it reflects the client’s current presentation.</a:t>
            </a:r>
          </a:p>
          <a:p>
            <a:endParaRPr lang="en-US" dirty="0"/>
          </a:p>
        </p:txBody>
      </p:sp>
      <p:sp>
        <p:nvSpPr>
          <p:cNvPr id="8" name="TextBox 7">
            <a:extLst>
              <a:ext uri="{FF2B5EF4-FFF2-40B4-BE49-F238E27FC236}">
                <a16:creationId xmlns:a16="http://schemas.microsoft.com/office/drawing/2014/main" id="{028A5D28-9B1B-6403-79B3-EAD06900C100}"/>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4" name="TextBox 3">
            <a:extLst>
              <a:ext uri="{FF2B5EF4-FFF2-40B4-BE49-F238E27FC236}">
                <a16:creationId xmlns:a16="http://schemas.microsoft.com/office/drawing/2014/main" id="{0A340FD1-A862-E8A5-B333-6E7B90108E9C}"/>
              </a:ext>
            </a:extLst>
          </p:cNvPr>
          <p:cNvSpPr txBox="1"/>
          <p:nvPr/>
        </p:nvSpPr>
        <p:spPr>
          <a:xfrm>
            <a:off x="309044" y="1650918"/>
            <a:ext cx="8525910" cy="3139321"/>
          </a:xfrm>
          <a:prstGeom prst="rect">
            <a:avLst/>
          </a:prstGeom>
          <a:noFill/>
        </p:spPr>
        <p:txBody>
          <a:bodyPr wrap="square" rtlCol="0">
            <a:spAutoFit/>
          </a:bodyPr>
          <a:lstStyle/>
          <a:p>
            <a:r>
              <a:rPr lang="en-US" dirty="0"/>
              <a:t>Problem List codes consist of:</a:t>
            </a:r>
          </a:p>
          <a:p>
            <a:endParaRPr lang="en-US" dirty="0"/>
          </a:p>
          <a:p>
            <a:pPr marL="285750" indent="-285750">
              <a:buFont typeface="Arial" panose="020B0604020202020204" pitchFamily="34" charset="0"/>
              <a:buChar char="•"/>
            </a:pPr>
            <a:r>
              <a:rPr lang="en-US" dirty="0"/>
              <a:t>Mental Health and Substance Use Disorder Diagnoses (Mental, Behavioral, and Neurodevelopmental Disorders)</a:t>
            </a:r>
          </a:p>
          <a:p>
            <a:pPr marL="742950" lvl="1" indent="-285750">
              <a:buFont typeface="Arial" panose="020B0604020202020204" pitchFamily="34" charset="0"/>
              <a:buChar char="•"/>
            </a:pPr>
            <a:r>
              <a:rPr lang="en-US" dirty="0"/>
              <a:t>ICD-10 F Codes</a:t>
            </a:r>
          </a:p>
          <a:p>
            <a:pPr lvl="1"/>
            <a:endParaRPr lang="en-US" dirty="0"/>
          </a:p>
          <a:p>
            <a:pPr marL="285750" indent="-285750">
              <a:buFont typeface="Arial" panose="020B0604020202020204" pitchFamily="34" charset="0"/>
              <a:buChar char="•"/>
            </a:pPr>
            <a:r>
              <a:rPr lang="en-US" dirty="0"/>
              <a:t>Factors Influencing Health Status and Contact with Health Services</a:t>
            </a:r>
          </a:p>
          <a:p>
            <a:pPr marL="742950" lvl="1" indent="-285750">
              <a:buFont typeface="Arial" panose="020B0604020202020204" pitchFamily="34" charset="0"/>
              <a:buChar char="•"/>
            </a:pPr>
            <a:r>
              <a:rPr lang="en-US" dirty="0"/>
              <a:t>ICD-10 Z Codes</a:t>
            </a:r>
          </a:p>
          <a:p>
            <a:endParaRPr lang="en-US" dirty="0"/>
          </a:p>
          <a:p>
            <a:pPr marL="285750" indent="-285750">
              <a:buFont typeface="Arial" panose="020B0604020202020204" pitchFamily="34" charset="0"/>
              <a:buChar char="•"/>
            </a:pPr>
            <a:r>
              <a:rPr lang="en-US" dirty="0"/>
              <a:t>Physical Health Codes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72863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3C9009-11B8-17DC-D8DE-B44331D5D62A}"/>
              </a:ext>
            </a:extLst>
          </p:cNvPr>
          <p:cNvPicPr>
            <a:picLocks noChangeAspect="1"/>
          </p:cNvPicPr>
          <p:nvPr/>
        </p:nvPicPr>
        <p:blipFill>
          <a:blip r:embed="rId3"/>
          <a:stretch>
            <a:fillRect/>
          </a:stretch>
        </p:blipFill>
        <p:spPr>
          <a:xfrm>
            <a:off x="1191781" y="1357107"/>
            <a:ext cx="6689026" cy="3424922"/>
          </a:xfrm>
          <a:prstGeom prst="rect">
            <a:avLst/>
          </a:prstGeom>
        </p:spPr>
      </p:pic>
      <p:sp>
        <p:nvSpPr>
          <p:cNvPr id="7" name="TextBox 6">
            <a:extLst>
              <a:ext uri="{FF2B5EF4-FFF2-40B4-BE49-F238E27FC236}">
                <a16:creationId xmlns:a16="http://schemas.microsoft.com/office/drawing/2014/main" id="{AB398B5D-6746-ECB9-AD67-AB3B33032E54}"/>
              </a:ext>
            </a:extLst>
          </p:cNvPr>
          <p:cNvSpPr txBox="1"/>
          <p:nvPr/>
        </p:nvSpPr>
        <p:spPr>
          <a:xfrm>
            <a:off x="2242942" y="761361"/>
            <a:ext cx="458670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a:ea typeface="+mn-ea"/>
                <a:cs typeface="+mn-cs"/>
              </a:rPr>
              <a:t>Problem List in SmartCare</a:t>
            </a:r>
          </a:p>
        </p:txBody>
      </p:sp>
      <p:sp>
        <p:nvSpPr>
          <p:cNvPr id="8" name="Arrow: Right 7">
            <a:extLst>
              <a:ext uri="{FF2B5EF4-FFF2-40B4-BE49-F238E27FC236}">
                <a16:creationId xmlns:a16="http://schemas.microsoft.com/office/drawing/2014/main" id="{A7D231C2-1F72-6D71-B82D-2EC0A0900D68}"/>
              </a:ext>
            </a:extLst>
          </p:cNvPr>
          <p:cNvSpPr/>
          <p:nvPr/>
        </p:nvSpPr>
        <p:spPr>
          <a:xfrm>
            <a:off x="485139" y="1211719"/>
            <a:ext cx="537670" cy="268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7E11B805-24C0-22F1-9AB0-63C2741790C7}"/>
              </a:ext>
            </a:extLst>
          </p:cNvPr>
          <p:cNvSpPr txBox="1"/>
          <p:nvPr/>
        </p:nvSpPr>
        <p:spPr>
          <a:xfrm>
            <a:off x="309045" y="98416"/>
            <a:ext cx="85259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Behavioral Health &amp; Recovery Services                    </a:t>
            </a:r>
            <a:r>
              <a:rPr kumimoji="0" lang="en-US" sz="110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Clinical D</a:t>
            </a:r>
            <a:r>
              <a:rPr lang="en-US" sz="1100" i="1" dirty="0" err="1">
                <a:solidFill>
                  <a:srgbClr val="0070C0"/>
                </a:solidFill>
                <a:latin typeface="Century Gothic" panose="020B0502020202020204" pitchFamily="34" charset="0"/>
              </a:rPr>
              <a:t>ocumentation</a:t>
            </a:r>
            <a:r>
              <a:rPr kumimoji="0" lang="en-US" sz="110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 </a:t>
            </a:r>
            <a:r>
              <a:rPr kumimoji="0" lang="en-US" sz="1100" b="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Training</a:t>
            </a:r>
          </a:p>
        </p:txBody>
      </p:sp>
      <p:sp>
        <p:nvSpPr>
          <p:cNvPr id="4" name="TextBox 3">
            <a:extLst>
              <a:ext uri="{FF2B5EF4-FFF2-40B4-BE49-F238E27FC236}">
                <a16:creationId xmlns:a16="http://schemas.microsoft.com/office/drawing/2014/main" id="{DA55F1EA-8C2C-57AB-7673-B5463E428124}"/>
              </a:ext>
            </a:extLst>
          </p:cNvPr>
          <p:cNvSpPr txBox="1"/>
          <p:nvPr/>
        </p:nvSpPr>
        <p:spPr>
          <a:xfrm>
            <a:off x="1022809" y="4846062"/>
            <a:ext cx="7098382" cy="1600438"/>
          </a:xfrm>
          <a:prstGeom prst="rect">
            <a:avLst/>
          </a:prstGeom>
          <a:noFill/>
        </p:spPr>
        <p:txBody>
          <a:bodyPr wrap="square" rtlCol="0">
            <a:spAutoFit/>
          </a:bodyPr>
          <a:lstStyle/>
          <a:p>
            <a:r>
              <a:rPr lang="en-US" sz="1600" dirty="0"/>
              <a:t>The </a:t>
            </a:r>
            <a:r>
              <a:rPr lang="en-US" sz="1600" dirty="0" err="1"/>
              <a:t>CalMHSA</a:t>
            </a:r>
            <a:r>
              <a:rPr lang="en-US" sz="1600" dirty="0"/>
              <a:t> website has step by step guides on the Problem List including:</a:t>
            </a:r>
            <a:endParaRPr lang="en-US" sz="1600" b="0" i="0" dirty="0">
              <a:solidFill>
                <a:srgbClr val="414141"/>
              </a:solidFill>
              <a:effectLst/>
              <a:latin typeface="Helvetica" panose="020B0604020202020204" pitchFamily="34" charset="0"/>
            </a:endParaRPr>
          </a:p>
          <a:p>
            <a:pPr algn="l"/>
            <a:r>
              <a:rPr lang="en-US" sz="1600" b="0" i="0" u="none" strike="noStrike" dirty="0">
                <a:solidFill>
                  <a:srgbClr val="007179"/>
                </a:solidFill>
                <a:effectLst/>
                <a:latin typeface="Helvetica" panose="020B0604020202020204" pitchFamily="34" charset="0"/>
                <a:hlinkClick r:id="rId4"/>
              </a:rPr>
              <a:t>How to Add a Problem to the Problem List</a:t>
            </a:r>
            <a:endParaRPr lang="en-US" sz="1600" b="0" i="0" dirty="0">
              <a:solidFill>
                <a:srgbClr val="007179"/>
              </a:solidFill>
              <a:effectLst/>
              <a:latin typeface="Helvetica" panose="020B0604020202020204" pitchFamily="34" charset="0"/>
            </a:endParaRPr>
          </a:p>
          <a:p>
            <a:pPr algn="l"/>
            <a:r>
              <a:rPr lang="en-US" sz="1600" b="0" i="0" u="none" strike="noStrike" dirty="0">
                <a:solidFill>
                  <a:srgbClr val="007179"/>
                </a:solidFill>
                <a:effectLst/>
                <a:latin typeface="Helvetica" panose="020B0604020202020204" pitchFamily="34" charset="0"/>
                <a:hlinkClick r:id="rId5"/>
              </a:rPr>
              <a:t>How to Remove a Problem That’s Been Resolved</a:t>
            </a:r>
            <a:endParaRPr lang="en-US" sz="1600" b="0" i="0" dirty="0">
              <a:solidFill>
                <a:srgbClr val="007179"/>
              </a:solidFill>
              <a:effectLst/>
              <a:latin typeface="Helvetica" panose="020B0604020202020204" pitchFamily="34" charset="0"/>
            </a:endParaRPr>
          </a:p>
          <a:p>
            <a:pPr algn="l"/>
            <a:r>
              <a:rPr lang="en-US" sz="1600" b="0" i="0" u="none" strike="noStrike" dirty="0">
                <a:solidFill>
                  <a:srgbClr val="007179"/>
                </a:solidFill>
                <a:effectLst/>
                <a:latin typeface="Helvetica" panose="020B0604020202020204" pitchFamily="34" charset="0"/>
                <a:hlinkClick r:id="rId6"/>
              </a:rPr>
              <a:t>How to Add Favorites to the Problem List Screen</a:t>
            </a:r>
            <a:endParaRPr lang="en-US" sz="1600" b="0" i="0" dirty="0">
              <a:solidFill>
                <a:srgbClr val="007179"/>
              </a:solidFill>
              <a:effectLst/>
              <a:latin typeface="Helvetica" panose="020B0604020202020204" pitchFamily="34" charset="0"/>
            </a:endParaRPr>
          </a:p>
          <a:p>
            <a:pPr algn="l"/>
            <a:r>
              <a:rPr lang="en-US" sz="1600" b="0" i="0" u="none" strike="noStrike" dirty="0">
                <a:solidFill>
                  <a:srgbClr val="007179"/>
                </a:solidFill>
                <a:effectLst/>
                <a:latin typeface="Helvetica" panose="020B0604020202020204" pitchFamily="34" charset="0"/>
                <a:hlinkClick r:id="rId7"/>
              </a:rPr>
              <a:t>How to Filter/Sort a Client’s Problem List</a:t>
            </a:r>
            <a:endParaRPr lang="en-US" sz="1600" b="0" i="0" dirty="0">
              <a:solidFill>
                <a:srgbClr val="007179"/>
              </a:solidFill>
              <a:effectLst/>
              <a:latin typeface="Helvetica" panose="020B0604020202020204" pitchFamily="34" charset="0"/>
            </a:endParaRPr>
          </a:p>
          <a:p>
            <a:pPr algn="ctr"/>
            <a:endParaRPr lang="en-US" dirty="0"/>
          </a:p>
        </p:txBody>
      </p:sp>
    </p:spTree>
    <p:extLst>
      <p:ext uri="{BB962C8B-B14F-4D97-AF65-F5344CB8AC3E}">
        <p14:creationId xmlns:p14="http://schemas.microsoft.com/office/powerpoint/2010/main" val="1924239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8">
            <a:extLst>
              <a:ext uri="{FF2B5EF4-FFF2-40B4-BE49-F238E27FC236}">
                <a16:creationId xmlns:a16="http://schemas.microsoft.com/office/drawing/2014/main" id="{66C4370F-C5C3-BF3B-8203-C24D7F758F04}"/>
              </a:ext>
            </a:extLst>
          </p:cNvPr>
          <p:cNvSpPr>
            <a:spLocks noGrp="1"/>
          </p:cNvSpPr>
          <p:nvPr>
            <p:ph type="title"/>
          </p:nvPr>
        </p:nvSpPr>
        <p:spPr>
          <a:xfrm>
            <a:off x="975945" y="590062"/>
            <a:ext cx="4057242" cy="2838938"/>
          </a:xfrm>
        </p:spPr>
        <p:txBody>
          <a:bodyPr vert="horz" lIns="91440" tIns="45720" rIns="91440" bIns="45720" rtlCol="0" anchor="b">
            <a:normAutofit/>
          </a:bodyPr>
          <a:lstStyle/>
          <a:p>
            <a:pPr>
              <a:lnSpc>
                <a:spcPct val="90000"/>
              </a:lnSpc>
            </a:pPr>
            <a:r>
              <a:rPr lang="en-US" sz="4900" kern="1200">
                <a:solidFill>
                  <a:srgbClr val="FFFFFF"/>
                </a:solidFill>
                <a:latin typeface="+mj-lt"/>
                <a:ea typeface="+mj-ea"/>
                <a:cs typeface="+mj-cs"/>
              </a:rPr>
              <a:t>Treatment Planning</a:t>
            </a:r>
          </a:p>
        </p:txBody>
      </p:sp>
      <p:sp>
        <p:nvSpPr>
          <p:cNvPr id="10" name="Text Placeholder 9">
            <a:extLst>
              <a:ext uri="{FF2B5EF4-FFF2-40B4-BE49-F238E27FC236}">
                <a16:creationId xmlns:a16="http://schemas.microsoft.com/office/drawing/2014/main" id="{616F3247-452A-2E28-C05B-DB09E7ECD451}"/>
              </a:ext>
            </a:extLst>
          </p:cNvPr>
          <p:cNvSpPr>
            <a:spLocks noGrp="1"/>
          </p:cNvSpPr>
          <p:nvPr>
            <p:ph type="body" idx="1"/>
          </p:nvPr>
        </p:nvSpPr>
        <p:spPr>
          <a:xfrm>
            <a:off x="4231533" y="4698614"/>
            <a:ext cx="3816487" cy="1198120"/>
          </a:xfrm>
        </p:spPr>
        <p:txBody>
          <a:bodyPr vert="horz" lIns="91440" tIns="45720" rIns="91440" bIns="45720" rtlCol="0">
            <a:normAutofit/>
          </a:bodyPr>
          <a:lstStyle/>
          <a:p>
            <a:pPr algn="r">
              <a:lnSpc>
                <a:spcPct val="90000"/>
              </a:lnSpc>
              <a:spcBef>
                <a:spcPts val="1000"/>
              </a:spcBef>
            </a:pPr>
            <a:endParaRPr lang="en-US" sz="1700" kern="1200">
              <a:solidFill>
                <a:srgbClr val="FFFFFF"/>
              </a:solidFill>
              <a:latin typeface="+mn-lt"/>
              <a:ea typeface="+mn-ea"/>
              <a:cs typeface="+mn-cs"/>
            </a:endParaRPr>
          </a:p>
        </p:txBody>
      </p:sp>
      <p:sp>
        <p:nvSpPr>
          <p:cNvPr id="3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3201" y="2744546"/>
            <a:ext cx="104279"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2285" y="29738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1546" y="3198265"/>
            <a:ext cx="95785"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946"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38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9A3DCD2-74A3-4CCE-9CBE-5E68176A5C13}"/>
              </a:ext>
            </a:extLst>
          </p:cNvPr>
          <p:cNvSpPr txBox="1">
            <a:spLocks/>
          </p:cNvSpPr>
          <p:nvPr/>
        </p:nvSpPr>
        <p:spPr>
          <a:xfrm>
            <a:off x="457200" y="1022668"/>
            <a:ext cx="8229600" cy="5719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7030A0"/>
                </a:solidFill>
              </a:rPr>
              <a:t>Treatment Plan Requirements </a:t>
            </a:r>
          </a:p>
        </p:txBody>
      </p:sp>
      <p:sp>
        <p:nvSpPr>
          <p:cNvPr id="2" name="TextBox 1">
            <a:extLst>
              <a:ext uri="{FF2B5EF4-FFF2-40B4-BE49-F238E27FC236}">
                <a16:creationId xmlns:a16="http://schemas.microsoft.com/office/drawing/2014/main" id="{E72A53EC-7E33-5A10-F1CE-15940C94B065}"/>
              </a:ext>
            </a:extLst>
          </p:cNvPr>
          <p:cNvSpPr txBox="1"/>
          <p:nvPr/>
        </p:nvSpPr>
        <p:spPr>
          <a:xfrm>
            <a:off x="1883650" y="6435254"/>
            <a:ext cx="4954245" cy="307777"/>
          </a:xfrm>
          <a:prstGeom prst="rect">
            <a:avLst/>
          </a:prstGeom>
          <a:noFill/>
        </p:spPr>
        <p:txBody>
          <a:bodyPr wrap="square" rtlCol="0">
            <a:spAutoFit/>
          </a:bodyPr>
          <a:lstStyle/>
          <a:p>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BHRS 25 Documentation Requirements for all SMHS services</a:t>
            </a:r>
            <a:endParaRPr lang="en-US" sz="1400" dirty="0"/>
          </a:p>
        </p:txBody>
      </p:sp>
      <p:sp>
        <p:nvSpPr>
          <p:cNvPr id="7" name="TextBox 6">
            <a:extLst>
              <a:ext uri="{FF2B5EF4-FFF2-40B4-BE49-F238E27FC236}">
                <a16:creationId xmlns:a16="http://schemas.microsoft.com/office/drawing/2014/main" id="{23184E5C-5C93-B7C4-1D49-F5AF87F8029E}"/>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4" name="TextBox 3">
            <a:extLst>
              <a:ext uri="{FF2B5EF4-FFF2-40B4-BE49-F238E27FC236}">
                <a16:creationId xmlns:a16="http://schemas.microsoft.com/office/drawing/2014/main" id="{896A2F9A-646A-0841-EC44-256D332A9DDD}"/>
              </a:ext>
            </a:extLst>
          </p:cNvPr>
          <p:cNvSpPr txBox="1"/>
          <p:nvPr/>
        </p:nvSpPr>
        <p:spPr>
          <a:xfrm>
            <a:off x="1365182" y="1808447"/>
            <a:ext cx="6413636" cy="3693319"/>
          </a:xfrm>
          <a:prstGeom prst="rect">
            <a:avLst/>
          </a:prstGeom>
          <a:noFill/>
        </p:spPr>
        <p:txBody>
          <a:bodyPr wrap="square" rtlCol="0">
            <a:spAutoFit/>
          </a:bodyPr>
          <a:lstStyle/>
          <a:p>
            <a:pPr marL="285750" indent="-285750">
              <a:buFont typeface="Arial" panose="020B0604020202020204" pitchFamily="34" charset="0"/>
              <a:buChar char="•"/>
            </a:pPr>
            <a:r>
              <a:rPr lang="en-US" dirty="0"/>
              <a:t>Most service types do not require a treatment plan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Targeted Case Management (TCM) and Peer Support Services require a simplified Care Plan documented narratively in a progress note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Services for which treatment plans are still required are:</a:t>
            </a:r>
          </a:p>
          <a:p>
            <a:pPr marL="742950" lvl="1" indent="-285750">
              <a:buFont typeface="Arial" panose="020B0604020202020204" pitchFamily="34" charset="0"/>
              <a:buChar char="•"/>
            </a:pPr>
            <a:r>
              <a:rPr lang="en-US" dirty="0"/>
              <a:t>Therapeutic Behavioral Services (TBS)</a:t>
            </a:r>
          </a:p>
          <a:p>
            <a:pPr marL="742950" lvl="1" indent="-285750">
              <a:buFont typeface="Arial" panose="020B0604020202020204" pitchFamily="34" charset="0"/>
              <a:buChar char="•"/>
            </a:pPr>
            <a:r>
              <a:rPr lang="en-US" dirty="0"/>
              <a:t>Intensive Home-Based Services (IHBS)</a:t>
            </a:r>
          </a:p>
          <a:p>
            <a:pPr marL="742950" lvl="1" indent="-285750">
              <a:buFont typeface="Arial" panose="020B0604020202020204" pitchFamily="34" charset="0"/>
              <a:buChar char="•"/>
            </a:pPr>
            <a:r>
              <a:rPr lang="en-US" dirty="0"/>
              <a:t>Intensive Care Coordination (ICC)</a:t>
            </a:r>
          </a:p>
          <a:p>
            <a:pPr marL="742950" lvl="1" indent="-285750">
              <a:buFont typeface="Arial" panose="020B0604020202020204" pitchFamily="34" charset="0"/>
              <a:buChar char="•"/>
            </a:pPr>
            <a:r>
              <a:rPr lang="en-US" dirty="0"/>
              <a:t>Therapeutic Foster Care (TFC)</a:t>
            </a:r>
          </a:p>
          <a:p>
            <a:pPr marL="742950" lvl="1" indent="-285750">
              <a:buFont typeface="Arial" panose="020B0604020202020204" pitchFamily="34" charset="0"/>
              <a:buChar char="•"/>
            </a:pPr>
            <a:r>
              <a:rPr lang="en-US" dirty="0"/>
              <a:t>Short-Term Residential Therapeutic Programs (STRTPs)</a:t>
            </a:r>
          </a:p>
          <a:p>
            <a:pPr marL="742950" lvl="1" indent="-285750">
              <a:buFont typeface="Arial" panose="020B0604020202020204" pitchFamily="34" charset="0"/>
              <a:buChar char="•"/>
            </a:pPr>
            <a:r>
              <a:rPr lang="en-US" dirty="0"/>
              <a:t>Narcotic Treatment Programs (NTPs)</a:t>
            </a:r>
          </a:p>
        </p:txBody>
      </p:sp>
    </p:spTree>
    <p:extLst>
      <p:ext uri="{BB962C8B-B14F-4D97-AF65-F5344CB8AC3E}">
        <p14:creationId xmlns:p14="http://schemas.microsoft.com/office/powerpoint/2010/main" val="1025915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9A3DCD2-74A3-4CCE-9CBE-5E68176A5C13}"/>
              </a:ext>
            </a:extLst>
          </p:cNvPr>
          <p:cNvSpPr txBox="1">
            <a:spLocks/>
          </p:cNvSpPr>
          <p:nvPr/>
        </p:nvSpPr>
        <p:spPr>
          <a:xfrm>
            <a:off x="457200" y="847468"/>
            <a:ext cx="8229600" cy="76099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7030A0"/>
                </a:solidFill>
              </a:rPr>
              <a:t>Treatment Plan Requirements</a:t>
            </a:r>
          </a:p>
        </p:txBody>
      </p:sp>
      <p:sp>
        <p:nvSpPr>
          <p:cNvPr id="7" name="Content Placeholder 2">
            <a:extLst>
              <a:ext uri="{FF2B5EF4-FFF2-40B4-BE49-F238E27FC236}">
                <a16:creationId xmlns:a16="http://schemas.microsoft.com/office/drawing/2014/main" id="{7AF23C88-048C-4CA1-95B5-6F39414BBDB6}"/>
              </a:ext>
            </a:extLst>
          </p:cNvPr>
          <p:cNvSpPr txBox="1">
            <a:spLocks/>
          </p:cNvSpPr>
          <p:nvPr/>
        </p:nvSpPr>
        <p:spPr>
          <a:xfrm>
            <a:off x="438195" y="1470344"/>
            <a:ext cx="8229600" cy="538765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Targeted Case Management (TCM) requires a Care Plan (entered in the “Care Plan” box in the progress note template) to meet federal regulations for SMHS.  Not required for DMC-ODS.</a:t>
            </a:r>
          </a:p>
          <a:p>
            <a:r>
              <a:rPr lang="en-US" sz="1600" b="1" u="sng" dirty="0"/>
              <a:t>If you provide TCM services to a client, you need a Care Plan attached to your progress note for SMHS. </a:t>
            </a:r>
            <a:r>
              <a:rPr lang="en-US" sz="1600" dirty="0"/>
              <a:t>(This pulls through to future notes and should be updated as relevant.)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This Care Plan does not require a client signature. </a:t>
            </a:r>
          </a:p>
          <a:p>
            <a:pPr marL="0" indent="0">
              <a:buNone/>
            </a:pPr>
            <a:endParaRPr lang="en-US" sz="2600" dirty="0"/>
          </a:p>
        </p:txBody>
      </p:sp>
      <p:pic>
        <p:nvPicPr>
          <p:cNvPr id="11" name="Picture 10">
            <a:extLst>
              <a:ext uri="{FF2B5EF4-FFF2-40B4-BE49-F238E27FC236}">
                <a16:creationId xmlns:a16="http://schemas.microsoft.com/office/drawing/2014/main" id="{048A9453-3FC4-453A-76C5-51CEFBF4582C}"/>
              </a:ext>
            </a:extLst>
          </p:cNvPr>
          <p:cNvPicPr>
            <a:picLocks noChangeAspect="1"/>
          </p:cNvPicPr>
          <p:nvPr/>
        </p:nvPicPr>
        <p:blipFill>
          <a:blip r:embed="rId3"/>
          <a:stretch>
            <a:fillRect/>
          </a:stretch>
        </p:blipFill>
        <p:spPr>
          <a:xfrm>
            <a:off x="1484798" y="2622494"/>
            <a:ext cx="5775552" cy="3725285"/>
          </a:xfrm>
          <a:prstGeom prst="rect">
            <a:avLst/>
          </a:prstGeom>
        </p:spPr>
      </p:pic>
      <p:sp>
        <p:nvSpPr>
          <p:cNvPr id="2" name="TextBox 1">
            <a:extLst>
              <a:ext uri="{FF2B5EF4-FFF2-40B4-BE49-F238E27FC236}">
                <a16:creationId xmlns:a16="http://schemas.microsoft.com/office/drawing/2014/main" id="{1826BECD-300E-D920-4978-9FAECD3ADA36}"/>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2435429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E3EAC9-98EA-9500-B8FF-0CE2AB5C14BA}"/>
              </a:ext>
            </a:extLst>
          </p:cNvPr>
          <p:cNvSpPr txBox="1"/>
          <p:nvPr/>
        </p:nvSpPr>
        <p:spPr>
          <a:xfrm>
            <a:off x="232235" y="1547155"/>
            <a:ext cx="8679530" cy="4216539"/>
          </a:xfrm>
          <a:prstGeom prst="rect">
            <a:avLst/>
          </a:prstGeom>
          <a:noFill/>
        </p:spPr>
        <p:txBody>
          <a:bodyPr wrap="square" rtlCol="0">
            <a:spAutoFit/>
          </a:bodyPr>
          <a:lstStyle/>
          <a:p>
            <a:r>
              <a:rPr lang="en-US" sz="2600" dirty="0">
                <a:latin typeface="+mj-lt"/>
              </a:rPr>
              <a:t>Targeted Case Management (TCM) Care Plans should include:</a:t>
            </a:r>
          </a:p>
          <a:p>
            <a:endParaRPr lang="en-US" sz="2600" dirty="0">
              <a:solidFill>
                <a:srgbClr val="7030A0"/>
              </a:solidFill>
              <a:latin typeface="+mj-lt"/>
            </a:endParaRPr>
          </a:p>
          <a:p>
            <a:pPr marL="285750" indent="-285750">
              <a:buFont typeface="Arial" panose="020B0604020202020204" pitchFamily="34" charset="0"/>
              <a:buChar char="•"/>
            </a:pPr>
            <a:r>
              <a:rPr lang="en-US" sz="1800" dirty="0">
                <a:solidFill>
                  <a:srgbClr val="57585A"/>
                </a:solidFill>
                <a:latin typeface="+mj-lt"/>
              </a:rPr>
              <a:t>The goals, treatment, service activities, and assistance to address the negotiated objectives of the plan and the medical, social, educational and other services needed by the member</a:t>
            </a:r>
            <a:r>
              <a:rPr lang="en-US" dirty="0">
                <a:solidFill>
                  <a:srgbClr val="57585A"/>
                </a:solidFill>
                <a:latin typeface="+mj-lt"/>
              </a:rPr>
              <a:t>.</a:t>
            </a:r>
            <a:endParaRPr lang="en-US" sz="1800" dirty="0">
              <a:solidFill>
                <a:srgbClr val="57585A"/>
              </a:solidFill>
              <a:latin typeface="+mj-lt"/>
            </a:endParaRPr>
          </a:p>
          <a:p>
            <a:endParaRPr lang="en-US" sz="1800" dirty="0">
              <a:solidFill>
                <a:srgbClr val="57585A"/>
              </a:solidFill>
              <a:latin typeface="+mj-lt"/>
            </a:endParaRPr>
          </a:p>
          <a:p>
            <a:pPr marL="285750" indent="-285750">
              <a:buFont typeface="Arial" panose="020B0604020202020204" pitchFamily="34" charset="0"/>
              <a:buChar char="•"/>
            </a:pPr>
            <a:r>
              <a:rPr lang="en-US" sz="1800" dirty="0">
                <a:solidFill>
                  <a:srgbClr val="57585A"/>
                </a:solidFill>
                <a:latin typeface="+mj-lt"/>
              </a:rPr>
              <a:t>Activities such as ensuring the active participation of the member, and working with the member (or the member’s authorized health care decision maker) and others to develop those goals. </a:t>
            </a:r>
          </a:p>
          <a:p>
            <a:pPr marL="285750" indent="-285750">
              <a:buFont typeface="Arial" panose="020B0604020202020204" pitchFamily="34" charset="0"/>
              <a:buChar char="•"/>
            </a:pPr>
            <a:endParaRPr lang="en-US" sz="1800" dirty="0">
              <a:solidFill>
                <a:srgbClr val="57585A"/>
              </a:solidFill>
              <a:latin typeface="+mj-lt"/>
            </a:endParaRPr>
          </a:p>
          <a:p>
            <a:pPr marL="285750" indent="-285750">
              <a:buFont typeface="Arial" panose="020B0604020202020204" pitchFamily="34" charset="0"/>
              <a:buChar char="•"/>
            </a:pPr>
            <a:r>
              <a:rPr lang="en-US" sz="1800" dirty="0">
                <a:solidFill>
                  <a:srgbClr val="57585A"/>
                </a:solidFill>
                <a:latin typeface="+mj-lt"/>
              </a:rPr>
              <a:t>A course of action to respond to the assessed needs of the member</a:t>
            </a:r>
            <a:r>
              <a:rPr lang="en-US" dirty="0">
                <a:solidFill>
                  <a:srgbClr val="57585A"/>
                </a:solidFill>
                <a:latin typeface="+mj-lt"/>
              </a:rPr>
              <a:t>.</a:t>
            </a:r>
            <a:endParaRPr lang="en-US" sz="1800" dirty="0">
              <a:solidFill>
                <a:srgbClr val="57585A"/>
              </a:solidFill>
              <a:latin typeface="+mj-lt"/>
            </a:endParaRPr>
          </a:p>
          <a:p>
            <a:pPr marL="285750" indent="-285750">
              <a:buFont typeface="Arial" panose="020B0604020202020204" pitchFamily="34" charset="0"/>
              <a:buChar char="•"/>
            </a:pPr>
            <a:endParaRPr lang="en-US" sz="1800" dirty="0">
              <a:solidFill>
                <a:srgbClr val="57585A"/>
              </a:solidFill>
              <a:latin typeface="+mj-lt"/>
            </a:endParaRPr>
          </a:p>
          <a:p>
            <a:pPr marL="285750" indent="-285750">
              <a:buFont typeface="Arial" panose="020B0604020202020204" pitchFamily="34" charset="0"/>
              <a:buChar char="•"/>
            </a:pPr>
            <a:r>
              <a:rPr lang="en-US" sz="1800" dirty="0">
                <a:solidFill>
                  <a:srgbClr val="57585A"/>
                </a:solidFill>
                <a:latin typeface="+mj-lt"/>
              </a:rPr>
              <a:t>Development of a transition plan when a member has achieved the goals of the care plan.</a:t>
            </a:r>
          </a:p>
        </p:txBody>
      </p:sp>
      <p:sp>
        <p:nvSpPr>
          <p:cNvPr id="4" name="TextBox 3">
            <a:extLst>
              <a:ext uri="{FF2B5EF4-FFF2-40B4-BE49-F238E27FC236}">
                <a16:creationId xmlns:a16="http://schemas.microsoft.com/office/drawing/2014/main" id="{0538F1C8-EE62-E64E-9545-00D6C2E70426}"/>
              </a:ext>
            </a:extLst>
          </p:cNvPr>
          <p:cNvSpPr txBox="1"/>
          <p:nvPr/>
        </p:nvSpPr>
        <p:spPr>
          <a:xfrm>
            <a:off x="827512" y="825372"/>
            <a:ext cx="7488975" cy="646331"/>
          </a:xfrm>
          <a:prstGeom prst="rect">
            <a:avLst/>
          </a:prstGeom>
          <a:noFill/>
        </p:spPr>
        <p:txBody>
          <a:bodyPr wrap="square">
            <a:spAutoFit/>
          </a:bodyPr>
          <a:lstStyle/>
          <a:p>
            <a:pPr algn="ctr"/>
            <a:r>
              <a:rPr lang="en-US" sz="3600" b="1" dirty="0">
                <a:solidFill>
                  <a:srgbClr val="7030A0"/>
                </a:solidFill>
              </a:rPr>
              <a:t>Treatment Plan Requirements</a:t>
            </a:r>
          </a:p>
        </p:txBody>
      </p:sp>
      <p:sp>
        <p:nvSpPr>
          <p:cNvPr id="5" name="TextBox 4">
            <a:extLst>
              <a:ext uri="{FF2B5EF4-FFF2-40B4-BE49-F238E27FC236}">
                <a16:creationId xmlns:a16="http://schemas.microsoft.com/office/drawing/2014/main" id="{3D1D1753-2DD9-2D76-968E-835C5F0E2DFE}"/>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1732416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9A3DCD2-74A3-4CCE-9CBE-5E68176A5C13}"/>
              </a:ext>
            </a:extLst>
          </p:cNvPr>
          <p:cNvSpPr txBox="1">
            <a:spLocks/>
          </p:cNvSpPr>
          <p:nvPr/>
        </p:nvSpPr>
        <p:spPr>
          <a:xfrm>
            <a:off x="457200" y="744746"/>
            <a:ext cx="8229600" cy="14833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7030A0"/>
                </a:solidFill>
              </a:rPr>
              <a:t>Treatment Plan Requirements</a:t>
            </a:r>
          </a:p>
          <a:p>
            <a:r>
              <a:rPr lang="en-US" sz="3200" dirty="0">
                <a:solidFill>
                  <a:srgbClr val="7030A0"/>
                </a:solidFill>
              </a:rPr>
              <a:t>Peer Support Services by Certified Peers</a:t>
            </a:r>
          </a:p>
        </p:txBody>
      </p:sp>
      <p:sp>
        <p:nvSpPr>
          <p:cNvPr id="7" name="Content Placeholder 2">
            <a:extLst>
              <a:ext uri="{FF2B5EF4-FFF2-40B4-BE49-F238E27FC236}">
                <a16:creationId xmlns:a16="http://schemas.microsoft.com/office/drawing/2014/main" id="{7AF23C88-048C-4CA1-95B5-6F39414BBDB6}"/>
              </a:ext>
            </a:extLst>
          </p:cNvPr>
          <p:cNvSpPr txBox="1">
            <a:spLocks/>
          </p:cNvSpPr>
          <p:nvPr/>
        </p:nvSpPr>
        <p:spPr>
          <a:xfrm>
            <a:off x="457200" y="2228046"/>
            <a:ext cx="8229600" cy="454985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t>Only completed by certified peers.</a:t>
            </a:r>
          </a:p>
          <a:p>
            <a:r>
              <a:rPr lang="en-US" sz="2600" dirty="0"/>
              <a:t>Plan of Care should be documented within the progress notes (in the Care Plan box).</a:t>
            </a:r>
          </a:p>
          <a:p>
            <a:r>
              <a:rPr lang="en-US" sz="2600" dirty="0"/>
              <a:t>Needs to be approved by any treating provider who can render reimbursable Medi-Cal Services.</a:t>
            </a:r>
          </a:p>
          <a:p>
            <a:r>
              <a:rPr lang="en-US" sz="2600" dirty="0"/>
              <a:t>Certified peers should then only use billing codes:</a:t>
            </a:r>
          </a:p>
          <a:p>
            <a:pPr lvl="1">
              <a:buFont typeface="Arial" panose="020B0604020202020204" pitchFamily="34" charset="0"/>
              <a:buChar char="•"/>
            </a:pPr>
            <a:r>
              <a:rPr lang="en-US" sz="1800" dirty="0"/>
              <a:t>For individual services: Self Help/Peer Service </a:t>
            </a:r>
          </a:p>
          <a:p>
            <a:pPr lvl="1">
              <a:buFont typeface="Arial" panose="020B0604020202020204" pitchFamily="34" charset="0"/>
              <a:buChar char="•"/>
            </a:pPr>
            <a:r>
              <a:rPr lang="en-US" sz="1800" dirty="0"/>
              <a:t>For group services: Behavioral Health Prevention Education Service</a:t>
            </a:r>
          </a:p>
        </p:txBody>
      </p:sp>
      <p:sp>
        <p:nvSpPr>
          <p:cNvPr id="2" name="TextBox 1">
            <a:extLst>
              <a:ext uri="{FF2B5EF4-FFF2-40B4-BE49-F238E27FC236}">
                <a16:creationId xmlns:a16="http://schemas.microsoft.com/office/drawing/2014/main" id="{14F03810-15DD-28EB-E0E2-103E434DB814}"/>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340651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2E5D82-6EF8-AB63-160D-FE50BF87E7E7}"/>
              </a:ext>
            </a:extLst>
          </p:cNvPr>
          <p:cNvSpPr txBox="1">
            <a:spLocks/>
          </p:cNvSpPr>
          <p:nvPr/>
        </p:nvSpPr>
        <p:spPr>
          <a:xfrm>
            <a:off x="97817" y="757889"/>
            <a:ext cx="8948365" cy="7892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7030A0"/>
                </a:solidFill>
              </a:rPr>
              <a:t>Individual Service and Support Plan (ISSP)</a:t>
            </a:r>
          </a:p>
        </p:txBody>
      </p:sp>
      <p:sp>
        <p:nvSpPr>
          <p:cNvPr id="6" name="TextBox 5">
            <a:extLst>
              <a:ext uri="{FF2B5EF4-FFF2-40B4-BE49-F238E27FC236}">
                <a16:creationId xmlns:a16="http://schemas.microsoft.com/office/drawing/2014/main" id="{2D5AE811-0212-3A09-3D4E-907D2994D401}"/>
              </a:ext>
            </a:extLst>
          </p:cNvPr>
          <p:cNvSpPr txBox="1"/>
          <p:nvPr/>
        </p:nvSpPr>
        <p:spPr>
          <a:xfrm>
            <a:off x="232235" y="1547155"/>
            <a:ext cx="8679530" cy="5078313"/>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j-lt"/>
              </a:rPr>
              <a:t>All current Full-Service Partnership (FSP) clients must have an </a:t>
            </a:r>
            <a:r>
              <a:rPr lang="en-US" dirty="0">
                <a:latin typeface="+mj-lt"/>
              </a:rPr>
              <a:t>ISSP and new FSP clients need an ISSP within 60 days of opening.</a:t>
            </a:r>
          </a:p>
          <a:p>
            <a:pPr marL="285750" indent="-285750">
              <a:buFont typeface="Arial" panose="020B0604020202020204" pitchFamily="34" charset="0"/>
              <a:buChar char="•"/>
            </a:pPr>
            <a:endParaRPr lang="en-US" sz="1800" dirty="0">
              <a:latin typeface="+mj-lt"/>
            </a:endParaRPr>
          </a:p>
          <a:p>
            <a:pPr marL="285750" indent="-285750">
              <a:buFont typeface="Arial" panose="020B0604020202020204" pitchFamily="34" charset="0"/>
              <a:buChar char="•"/>
            </a:pPr>
            <a:r>
              <a:rPr lang="en-US" dirty="0">
                <a:latin typeface="+mj-lt"/>
              </a:rPr>
              <a:t>Y</a:t>
            </a:r>
            <a:r>
              <a:rPr lang="en-US" sz="1800" dirty="0">
                <a:latin typeface="+mj-lt"/>
              </a:rPr>
              <a:t>outh FSP clients receiving ICC/IHBS must have a current treatment plan and do NOT need an ISSP. </a:t>
            </a:r>
          </a:p>
          <a:p>
            <a:endParaRPr lang="en-US" dirty="0">
              <a:latin typeface="+mj-lt"/>
            </a:endParaRPr>
          </a:p>
          <a:p>
            <a:pPr marL="285750" indent="-285750">
              <a:buFont typeface="Arial" panose="020B0604020202020204" pitchFamily="34" charset="0"/>
              <a:buChar char="•"/>
            </a:pPr>
            <a:r>
              <a:rPr lang="en-US" sz="1800" dirty="0">
                <a:latin typeface="+mj-lt"/>
              </a:rPr>
              <a:t>ISSP is very similar to </a:t>
            </a:r>
            <a:r>
              <a:rPr lang="en-US" dirty="0">
                <a:latin typeface="+mj-lt"/>
              </a:rPr>
              <a:t>a</a:t>
            </a:r>
            <a:r>
              <a:rPr lang="en-US" sz="1800" dirty="0">
                <a:latin typeface="+mj-lt"/>
              </a:rPr>
              <a:t> treatment plan. It does not expire and only needs to be completed once. </a:t>
            </a:r>
          </a:p>
          <a:p>
            <a:endParaRPr lang="en-US" sz="1800" dirty="0">
              <a:latin typeface="+mj-lt"/>
            </a:endParaRPr>
          </a:p>
          <a:p>
            <a:pPr marL="285750" indent="-285750">
              <a:buFont typeface="Arial" panose="020B0604020202020204" pitchFamily="34" charset="0"/>
              <a:buChar char="•"/>
            </a:pPr>
            <a:r>
              <a:rPr lang="en-US" sz="1800" dirty="0">
                <a:latin typeface="+mj-lt"/>
              </a:rPr>
              <a:t>Client must participate in the ISSP. Check the box that states they have been provided the 24/7 Administrator on Duty (AOD) number and sign the ISSP.</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Current ISSPs can be scanned into SmartCare. New ISSPs can be documented on the </a:t>
            </a:r>
            <a:r>
              <a:rPr lang="en-US" b="1" dirty="0">
                <a:latin typeface="+mj-lt"/>
              </a:rPr>
              <a:t>Interdisciplinary Treatment Plan </a:t>
            </a:r>
            <a:r>
              <a:rPr lang="en-US" dirty="0">
                <a:latin typeface="+mj-lt"/>
              </a:rPr>
              <a:t>in SmartCare.</a:t>
            </a:r>
          </a:p>
          <a:p>
            <a:pPr marL="285750" indent="-285750">
              <a:buFont typeface="Arial" panose="020B0604020202020204" pitchFamily="34" charset="0"/>
              <a:buChar char="•"/>
            </a:pPr>
            <a:endParaRPr lang="en-US" sz="1800" dirty="0">
              <a:latin typeface="+mj-lt"/>
            </a:endParaRPr>
          </a:p>
          <a:p>
            <a:pPr marL="285750" indent="-285750">
              <a:buFont typeface="Arial" panose="020B0604020202020204" pitchFamily="34" charset="0"/>
              <a:buChar char="•"/>
            </a:pPr>
            <a:r>
              <a:rPr lang="en-US" dirty="0">
                <a:latin typeface="+mj-lt"/>
              </a:rPr>
              <a:t>The ISSP is currently required through July 2026 and we will provide more information at a later date regarding changes to this requirement. </a:t>
            </a:r>
            <a:endParaRPr lang="en-US" sz="1800" dirty="0">
              <a:latin typeface="+mj-lt"/>
            </a:endParaRPr>
          </a:p>
          <a:p>
            <a:endParaRPr lang="en-US" dirty="0">
              <a:solidFill>
                <a:srgbClr val="57585A"/>
              </a:solidFill>
              <a:latin typeface="Poppins" panose="00000500000000000000" pitchFamily="2" charset="0"/>
            </a:endParaRPr>
          </a:p>
        </p:txBody>
      </p:sp>
      <p:sp>
        <p:nvSpPr>
          <p:cNvPr id="2" name="TextBox 1">
            <a:extLst>
              <a:ext uri="{FF2B5EF4-FFF2-40B4-BE49-F238E27FC236}">
                <a16:creationId xmlns:a16="http://schemas.microsoft.com/office/drawing/2014/main" id="{A95E7A59-031A-ECFF-41CA-808C9B884D1B}"/>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416955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69B82A-65BB-9FC1-DABB-E21857EE6F30}"/>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C9099C6C-C736-5B9A-78FE-C1A6772BC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8">
            <a:extLst>
              <a:ext uri="{FF2B5EF4-FFF2-40B4-BE49-F238E27FC236}">
                <a16:creationId xmlns:a16="http://schemas.microsoft.com/office/drawing/2014/main" id="{8203D51F-CE3D-7A5F-5E46-A555C1D818A3}"/>
              </a:ext>
            </a:extLst>
          </p:cNvPr>
          <p:cNvSpPr>
            <a:spLocks noGrp="1"/>
          </p:cNvSpPr>
          <p:nvPr>
            <p:ph type="title"/>
          </p:nvPr>
        </p:nvSpPr>
        <p:spPr>
          <a:xfrm>
            <a:off x="975945" y="590062"/>
            <a:ext cx="4057242" cy="2838938"/>
          </a:xfrm>
        </p:spPr>
        <p:txBody>
          <a:bodyPr vert="horz" lIns="91440" tIns="45720" rIns="91440" bIns="45720" rtlCol="0" anchor="b">
            <a:normAutofit/>
          </a:bodyPr>
          <a:lstStyle/>
          <a:p>
            <a:pPr>
              <a:lnSpc>
                <a:spcPct val="90000"/>
              </a:lnSpc>
            </a:pPr>
            <a:r>
              <a:rPr lang="en-US" sz="4900" kern="1200" dirty="0">
                <a:solidFill>
                  <a:srgbClr val="FFFFFF"/>
                </a:solidFill>
                <a:latin typeface="+mj-lt"/>
                <a:ea typeface="+mj-ea"/>
                <a:cs typeface="+mj-cs"/>
              </a:rPr>
              <a:t>Progress notes</a:t>
            </a:r>
          </a:p>
        </p:txBody>
      </p:sp>
      <p:sp>
        <p:nvSpPr>
          <p:cNvPr id="10" name="Text Placeholder 9">
            <a:extLst>
              <a:ext uri="{FF2B5EF4-FFF2-40B4-BE49-F238E27FC236}">
                <a16:creationId xmlns:a16="http://schemas.microsoft.com/office/drawing/2014/main" id="{0448FD60-85AC-A63E-A9E2-382D01CDC286}"/>
              </a:ext>
            </a:extLst>
          </p:cNvPr>
          <p:cNvSpPr>
            <a:spLocks noGrp="1"/>
          </p:cNvSpPr>
          <p:nvPr>
            <p:ph type="body" idx="1"/>
          </p:nvPr>
        </p:nvSpPr>
        <p:spPr>
          <a:xfrm>
            <a:off x="4231533" y="4698614"/>
            <a:ext cx="3816487" cy="1198120"/>
          </a:xfrm>
        </p:spPr>
        <p:txBody>
          <a:bodyPr vert="horz" lIns="91440" tIns="45720" rIns="91440" bIns="45720" rtlCol="0">
            <a:normAutofit/>
          </a:bodyPr>
          <a:lstStyle/>
          <a:p>
            <a:pPr algn="r">
              <a:lnSpc>
                <a:spcPct val="90000"/>
              </a:lnSpc>
              <a:spcBef>
                <a:spcPts val="1000"/>
              </a:spcBef>
            </a:pPr>
            <a:endParaRPr lang="en-US" sz="1700" kern="1200">
              <a:solidFill>
                <a:srgbClr val="FFFFFF"/>
              </a:solidFill>
              <a:latin typeface="+mn-lt"/>
              <a:ea typeface="+mn-ea"/>
              <a:cs typeface="+mn-cs"/>
            </a:endParaRPr>
          </a:p>
        </p:txBody>
      </p:sp>
      <p:sp>
        <p:nvSpPr>
          <p:cNvPr id="34" name="Graphic 13">
            <a:extLst>
              <a:ext uri="{FF2B5EF4-FFF2-40B4-BE49-F238E27FC236}">
                <a16:creationId xmlns:a16="http://schemas.microsoft.com/office/drawing/2014/main" id="{6D9CB806-50D3-0D5D-AA41-2D27EBD6F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3201" y="2744546"/>
            <a:ext cx="104279"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9" name="Graphic 12">
            <a:extLst>
              <a:ext uri="{FF2B5EF4-FFF2-40B4-BE49-F238E27FC236}">
                <a16:creationId xmlns:a16="http://schemas.microsoft.com/office/drawing/2014/main" id="{353B7A0B-07FF-DBBC-6629-CD63C3275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2285" y="29738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15">
            <a:extLst>
              <a:ext uri="{FF2B5EF4-FFF2-40B4-BE49-F238E27FC236}">
                <a16:creationId xmlns:a16="http://schemas.microsoft.com/office/drawing/2014/main" id="{CE5A010F-6051-D628-44E3-1ADDDE7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1546" y="3198265"/>
            <a:ext cx="95785"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3" name="Straight Connector 22">
            <a:extLst>
              <a:ext uri="{FF2B5EF4-FFF2-40B4-BE49-F238E27FC236}">
                <a16:creationId xmlns:a16="http://schemas.microsoft.com/office/drawing/2014/main" id="{A779D044-E60E-8EA5-5E17-0D77265865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946"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78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ACA9634-2142-434C-AFBD-A33DCC6E3E84}"/>
              </a:ext>
            </a:extLst>
          </p:cNvPr>
          <p:cNvSpPr txBox="1">
            <a:spLocks/>
          </p:cNvSpPr>
          <p:nvPr/>
        </p:nvSpPr>
        <p:spPr>
          <a:xfrm>
            <a:off x="457200" y="74474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7030A0"/>
                </a:solidFill>
              </a:rPr>
              <a:t>Progress Notes</a:t>
            </a:r>
          </a:p>
        </p:txBody>
      </p:sp>
      <p:sp>
        <p:nvSpPr>
          <p:cNvPr id="7" name="Content Placeholder 2">
            <a:extLst>
              <a:ext uri="{FF2B5EF4-FFF2-40B4-BE49-F238E27FC236}">
                <a16:creationId xmlns:a16="http://schemas.microsoft.com/office/drawing/2014/main" id="{AD597558-2505-456A-8131-7522B9E367B6}"/>
              </a:ext>
            </a:extLst>
          </p:cNvPr>
          <p:cNvSpPr txBox="1">
            <a:spLocks/>
          </p:cNvSpPr>
          <p:nvPr/>
        </p:nvSpPr>
        <p:spPr>
          <a:xfrm>
            <a:off x="213032" y="1427845"/>
            <a:ext cx="8717935" cy="468540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mj-lt"/>
              </a:rPr>
              <a:t>Each progress note should provide sufficient detail to support the service code.</a:t>
            </a:r>
          </a:p>
          <a:p>
            <a:pPr marL="0" indent="0">
              <a:buFont typeface="Arial" panose="020B0604020202020204" pitchFamily="34" charset="0"/>
              <a:buNone/>
            </a:pPr>
            <a:endParaRPr lang="en-US" sz="1200" dirty="0">
              <a:latin typeface="+mj-lt"/>
            </a:endParaRPr>
          </a:p>
          <a:p>
            <a:pPr marL="0" indent="0">
              <a:buFont typeface="Arial" panose="020B0604020202020204" pitchFamily="34" charset="0"/>
              <a:buNone/>
            </a:pPr>
            <a:r>
              <a:rPr lang="en-US" sz="1600" i="1" dirty="0">
                <a:latin typeface="+mj-lt"/>
              </a:rPr>
              <a:t>Each note shall include:</a:t>
            </a:r>
          </a:p>
          <a:p>
            <a:r>
              <a:rPr lang="en-US" sz="1600" dirty="0">
                <a:latin typeface="+mj-lt"/>
              </a:rPr>
              <a:t>Type of service rendered (procedure code)</a:t>
            </a:r>
          </a:p>
          <a:p>
            <a:r>
              <a:rPr lang="en-US" sz="1600" dirty="0">
                <a:latin typeface="+mj-lt"/>
              </a:rPr>
              <a:t>Duration of the service, including separate travel and documentation time. Late notes may now include documentation time.  Documentation time is no longer limited, but note should justify documentation time</a:t>
            </a:r>
          </a:p>
          <a:p>
            <a:r>
              <a:rPr lang="en-US" sz="1600" dirty="0">
                <a:latin typeface="+mj-lt"/>
              </a:rPr>
              <a:t>Location of the member at the time of receiving the service.</a:t>
            </a:r>
          </a:p>
          <a:p>
            <a:r>
              <a:rPr lang="en-US" sz="1600" dirty="0">
                <a:latin typeface="+mj-lt"/>
              </a:rPr>
              <a:t>A narrative describing the service, including interventions that addressed the member’s behavioral health need.</a:t>
            </a:r>
          </a:p>
          <a:p>
            <a:r>
              <a:rPr lang="en-US" sz="1600" dirty="0">
                <a:latin typeface="+mj-lt"/>
              </a:rPr>
              <a:t>Next steps including, but not limited to, planned action steps by the provider or by the member, collaboration with the member, collaboration with other providers, and any update to the problem list as appropriate.</a:t>
            </a:r>
          </a:p>
          <a:p>
            <a:pPr marL="0" indent="0">
              <a:buNone/>
            </a:pPr>
            <a:endParaRPr lang="en-US" sz="1200" dirty="0">
              <a:latin typeface="+mj-lt"/>
            </a:endParaRPr>
          </a:p>
          <a:p>
            <a:pPr marL="0" indent="0">
              <a:buNone/>
            </a:pPr>
            <a:r>
              <a:rPr lang="en-US" sz="1600" dirty="0">
                <a:latin typeface="+mj-lt"/>
              </a:rPr>
              <a:t>Progress note content only requires an “I” and a “P” section – Intervention and Plan. Please include what specific Interventions you provided to the client and a detailed Plan for next steps going forward (homework, issues of focus for next session - not just next scheduled session date/time).</a:t>
            </a:r>
          </a:p>
          <a:p>
            <a:pPr marL="0" indent="0">
              <a:buNone/>
            </a:pPr>
            <a:endParaRPr lang="en-US" sz="1200" dirty="0">
              <a:latin typeface="+mj-lt"/>
            </a:endParaRPr>
          </a:p>
          <a:p>
            <a:pPr marL="0" indent="0" algn="ctr">
              <a:buFont typeface="Arial" panose="020B0604020202020204" pitchFamily="34" charset="0"/>
              <a:buNone/>
            </a:pPr>
            <a:r>
              <a:rPr lang="en-US" sz="1600" dirty="0">
                <a:solidFill>
                  <a:srgbClr val="7030A0"/>
                </a:solidFill>
                <a:latin typeface="+mj-lt"/>
              </a:rPr>
              <a:t>Remember the Golden Thread!</a:t>
            </a:r>
          </a:p>
        </p:txBody>
      </p:sp>
      <p:sp>
        <p:nvSpPr>
          <p:cNvPr id="2" name="TextBox 1">
            <a:extLst>
              <a:ext uri="{FF2B5EF4-FFF2-40B4-BE49-F238E27FC236}">
                <a16:creationId xmlns:a16="http://schemas.microsoft.com/office/drawing/2014/main" id="{C0130A36-D0A2-C3E6-DD92-E430BC9247A4}"/>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156248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5096B7-55EF-4B42-8AEF-6766C80A7B26}"/>
              </a:ext>
            </a:extLst>
          </p:cNvPr>
          <p:cNvSpPr txBox="1"/>
          <p:nvPr/>
        </p:nvSpPr>
        <p:spPr>
          <a:xfrm>
            <a:off x="301950" y="1421970"/>
            <a:ext cx="8838595" cy="646331"/>
          </a:xfrm>
          <a:prstGeom prst="rect">
            <a:avLst/>
          </a:prstGeom>
          <a:noFill/>
        </p:spPr>
        <p:txBody>
          <a:bodyPr wrap="square" rtlCol="0">
            <a:spAutoFit/>
          </a:bodyPr>
          <a:lstStyle/>
          <a:p>
            <a:pPr algn="ctr"/>
            <a:r>
              <a:rPr lang="en-US" dirty="0">
                <a:latin typeface="Craft "/>
              </a:rPr>
              <a:t>BHRS Utilization Review (UR) disallowances will be focused on Fraud, Waste and Abuse. Examples of each include:</a:t>
            </a:r>
          </a:p>
        </p:txBody>
      </p:sp>
      <p:sp>
        <p:nvSpPr>
          <p:cNvPr id="2" name="TextBox 1">
            <a:extLst>
              <a:ext uri="{FF2B5EF4-FFF2-40B4-BE49-F238E27FC236}">
                <a16:creationId xmlns:a16="http://schemas.microsoft.com/office/drawing/2014/main" id="{6C39E303-E13E-C08B-2F37-07EF5DAD965C}"/>
              </a:ext>
            </a:extLst>
          </p:cNvPr>
          <p:cNvSpPr txBox="1"/>
          <p:nvPr/>
        </p:nvSpPr>
        <p:spPr>
          <a:xfrm>
            <a:off x="784734" y="1931205"/>
            <a:ext cx="7873025" cy="5447645"/>
          </a:xfrm>
          <a:prstGeom prst="rect">
            <a:avLst/>
          </a:prstGeom>
          <a:noFill/>
        </p:spPr>
        <p:txBody>
          <a:bodyPr wrap="square" rtlCol="0">
            <a:spAutoFit/>
          </a:bodyPr>
          <a:lstStyle/>
          <a:p>
            <a:r>
              <a:rPr lang="en-US" sz="2000" b="1" u="sng" dirty="0"/>
              <a:t>Fraud</a:t>
            </a:r>
          </a:p>
          <a:p>
            <a:pPr marL="285750" indent="-285750">
              <a:buFont typeface="Arial" panose="020B0604020202020204" pitchFamily="34" charset="0"/>
              <a:buChar char="•"/>
            </a:pPr>
            <a:r>
              <a:rPr lang="en-US" dirty="0"/>
              <a:t>Deliberately claiming for services that were not provided.</a:t>
            </a:r>
          </a:p>
          <a:p>
            <a:pPr marL="285750" indent="-285750">
              <a:buFont typeface="Arial" panose="020B0604020202020204" pitchFamily="34" charset="0"/>
              <a:buChar char="•"/>
            </a:pPr>
            <a:r>
              <a:rPr lang="en-US" dirty="0"/>
              <a:t>Prescribing/ordering/providing unnecessary medications, treatments, labs, etc.</a:t>
            </a:r>
          </a:p>
          <a:p>
            <a:pPr marL="285750" indent="-285750">
              <a:buFont typeface="Arial" panose="020B0604020202020204" pitchFamily="34" charset="0"/>
              <a:buChar char="•"/>
            </a:pPr>
            <a:r>
              <a:rPr lang="en-US" dirty="0"/>
              <a:t>Claiming reimbursement for treating an individual other than the eligible individual.</a:t>
            </a:r>
          </a:p>
          <a:p>
            <a:pPr marL="285750" indent="-285750">
              <a:buFont typeface="Arial" panose="020B0604020202020204" pitchFamily="34" charset="0"/>
              <a:buChar char="•"/>
            </a:pPr>
            <a:r>
              <a:rPr lang="en-US" dirty="0"/>
              <a:t>Intentionally billing for an ineligible individual.</a:t>
            </a:r>
          </a:p>
          <a:p>
            <a:endParaRPr lang="en-US" dirty="0"/>
          </a:p>
          <a:p>
            <a:r>
              <a:rPr lang="en-US" sz="2000" b="1" u="sng" dirty="0"/>
              <a:t>Waste</a:t>
            </a:r>
          </a:p>
          <a:p>
            <a:pPr marL="285750" indent="-285750">
              <a:buFont typeface="Arial" panose="020B0604020202020204" pitchFamily="34" charset="0"/>
              <a:buChar char="•"/>
            </a:pPr>
            <a:r>
              <a:rPr lang="en-US" dirty="0"/>
              <a:t>Large scale duplicative services.</a:t>
            </a:r>
          </a:p>
          <a:p>
            <a:pPr marL="285750" indent="-285750">
              <a:buFont typeface="Arial" panose="020B0604020202020204" pitchFamily="34" charset="0"/>
              <a:buChar char="•"/>
            </a:pPr>
            <a:r>
              <a:rPr lang="en-US" dirty="0"/>
              <a:t>Providing services/procedures/medications that are not medically necessary.</a:t>
            </a:r>
          </a:p>
          <a:p>
            <a:endParaRPr lang="en-US" dirty="0"/>
          </a:p>
          <a:p>
            <a:r>
              <a:rPr lang="en-US" sz="2000" b="1" u="sng" dirty="0"/>
              <a:t>Abuse</a:t>
            </a:r>
          </a:p>
          <a:p>
            <a:pPr marL="285750" indent="-285750">
              <a:buFont typeface="Arial" panose="020B0604020202020204" pitchFamily="34" charset="0"/>
              <a:buChar char="•"/>
            </a:pPr>
            <a:r>
              <a:rPr lang="en-US" dirty="0"/>
              <a:t>Billing for a non-covered service.</a:t>
            </a:r>
          </a:p>
          <a:p>
            <a:pPr marL="285750" indent="-285750">
              <a:buFont typeface="Arial" panose="020B0604020202020204" pitchFamily="34" charset="0"/>
              <a:buChar char="•"/>
            </a:pPr>
            <a:r>
              <a:rPr lang="en-US" dirty="0"/>
              <a:t>Inappropriately allocating costs on a cost report.</a:t>
            </a:r>
          </a:p>
          <a:p>
            <a:pPr marL="285750" indent="-285750">
              <a:buFont typeface="Arial" panose="020B0604020202020204" pitchFamily="34" charset="0"/>
              <a:buChar char="•"/>
            </a:pPr>
            <a:endParaRPr lang="en-US" dirty="0"/>
          </a:p>
          <a:p>
            <a:pPr algn="ctr"/>
            <a:r>
              <a:rPr lang="en-US" sz="1800" b="1" dirty="0">
                <a:latin typeface="Craft "/>
              </a:rPr>
              <a:t>Most mistakes made in clinical documentation are not fraud, waste or abuse</a:t>
            </a:r>
            <a:r>
              <a:rPr lang="en-US" sz="1800" dirty="0">
                <a:latin typeface="Craft "/>
              </a:rPr>
              <a:t>.</a:t>
            </a:r>
          </a:p>
          <a:p>
            <a:pPr algn="ctr"/>
            <a:r>
              <a:rPr lang="en-US" dirty="0">
                <a:latin typeface="Craft "/>
              </a:rPr>
              <a:t>If you make a mistake, it’s okay, we will work with you to correct it.</a:t>
            </a:r>
            <a:endParaRPr lang="en-US" sz="1800" dirty="0">
              <a:latin typeface="Craft "/>
            </a:endParaRPr>
          </a:p>
          <a:p>
            <a:endParaRPr lang="en-US" sz="1800" dirty="0">
              <a:latin typeface="Craft "/>
            </a:endParaRP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26358CC6-DA23-BCA8-CAAA-AB4152237AB1}"/>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3" name="TextBox 2">
            <a:extLst>
              <a:ext uri="{FF2B5EF4-FFF2-40B4-BE49-F238E27FC236}">
                <a16:creationId xmlns:a16="http://schemas.microsoft.com/office/drawing/2014/main" id="{4C8EF93D-3E18-61C5-F692-B8DF604D6341}"/>
              </a:ext>
            </a:extLst>
          </p:cNvPr>
          <p:cNvSpPr txBox="1"/>
          <p:nvPr/>
        </p:nvSpPr>
        <p:spPr>
          <a:xfrm>
            <a:off x="2252044" y="823649"/>
            <a:ext cx="4938403" cy="646331"/>
          </a:xfrm>
          <a:prstGeom prst="rect">
            <a:avLst/>
          </a:prstGeom>
          <a:noFill/>
        </p:spPr>
        <p:txBody>
          <a:bodyPr wrap="none" rtlCol="0">
            <a:spAutoFit/>
          </a:bodyPr>
          <a:lstStyle/>
          <a:p>
            <a:r>
              <a:rPr lang="en-US" sz="3600" b="1" dirty="0">
                <a:solidFill>
                  <a:srgbClr val="7030A0"/>
                </a:solidFill>
              </a:rPr>
              <a:t>Fraud, Waste, and Abuse</a:t>
            </a:r>
          </a:p>
        </p:txBody>
      </p:sp>
    </p:spTree>
    <p:extLst>
      <p:ext uri="{BB962C8B-B14F-4D97-AF65-F5344CB8AC3E}">
        <p14:creationId xmlns:p14="http://schemas.microsoft.com/office/powerpoint/2010/main" val="2104784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46FC7E2-CB34-E10F-0C5C-B703F7897452}"/>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3" name="TextBox 2">
            <a:extLst>
              <a:ext uri="{FF2B5EF4-FFF2-40B4-BE49-F238E27FC236}">
                <a16:creationId xmlns:a16="http://schemas.microsoft.com/office/drawing/2014/main" id="{A7F92896-A7E6-C571-9DE4-14426DB87CB0}"/>
              </a:ext>
            </a:extLst>
          </p:cNvPr>
          <p:cNvSpPr txBox="1"/>
          <p:nvPr/>
        </p:nvSpPr>
        <p:spPr>
          <a:xfrm>
            <a:off x="2498130" y="1148773"/>
            <a:ext cx="4346383" cy="646331"/>
          </a:xfrm>
          <a:prstGeom prst="rect">
            <a:avLst/>
          </a:prstGeom>
          <a:noFill/>
        </p:spPr>
        <p:txBody>
          <a:bodyPr wrap="none" rtlCol="0">
            <a:spAutoFit/>
          </a:bodyPr>
          <a:lstStyle/>
          <a:p>
            <a:r>
              <a:rPr lang="en-US" sz="3600" b="1" dirty="0">
                <a:solidFill>
                  <a:srgbClr val="7030A0"/>
                </a:solidFill>
              </a:rPr>
              <a:t>Group Progress Notes</a:t>
            </a:r>
          </a:p>
        </p:txBody>
      </p:sp>
      <p:sp>
        <p:nvSpPr>
          <p:cNvPr id="4" name="TextBox 3">
            <a:extLst>
              <a:ext uri="{FF2B5EF4-FFF2-40B4-BE49-F238E27FC236}">
                <a16:creationId xmlns:a16="http://schemas.microsoft.com/office/drawing/2014/main" id="{C8C5D11A-1FE4-12EF-630F-1712CA7D8D95}"/>
              </a:ext>
            </a:extLst>
          </p:cNvPr>
          <p:cNvSpPr txBox="1"/>
          <p:nvPr/>
        </p:nvSpPr>
        <p:spPr>
          <a:xfrm>
            <a:off x="193830" y="2007253"/>
            <a:ext cx="8141859" cy="5355312"/>
          </a:xfrm>
          <a:prstGeom prst="rect">
            <a:avLst/>
          </a:prstGeom>
          <a:noFill/>
        </p:spPr>
        <p:txBody>
          <a:bodyPr wrap="square" rtlCol="0">
            <a:spAutoFit/>
          </a:bodyPr>
          <a:lstStyle/>
          <a:p>
            <a:pPr marL="285750" indent="-285750">
              <a:buFont typeface="Arial" panose="020B0604020202020204" pitchFamily="34" charset="0"/>
              <a:buChar char="•"/>
            </a:pPr>
            <a:r>
              <a:rPr lang="en-US" dirty="0"/>
              <a:t>When a group service is rendered, a list of participants is required to be documented and maintained by the plan or provider.</a:t>
            </a:r>
          </a:p>
          <a:p>
            <a:r>
              <a:rPr lang="en-US" dirty="0"/>
              <a:t> </a:t>
            </a:r>
          </a:p>
          <a:p>
            <a:pPr marL="285750" indent="-285750">
              <a:buFont typeface="Arial" panose="020B0604020202020204" pitchFamily="34" charset="0"/>
              <a:buChar char="•"/>
            </a:pPr>
            <a:r>
              <a:rPr lang="en-US" dirty="0"/>
              <a:t>Should more than one provider render a groups services, one progress note may be completed for a group session and signed by one provider. The progress note should clearly document the specific involvement and the specific amount of time of involvement of each provider of the group activity, including documentation time. All other progress note requirements listed previously should also be met.</a:t>
            </a:r>
          </a:p>
          <a:p>
            <a:r>
              <a:rPr lang="en-US" dirty="0"/>
              <a:t> </a:t>
            </a:r>
          </a:p>
          <a:p>
            <a:pPr marL="285750" indent="-285750">
              <a:buFont typeface="Arial" panose="020B0604020202020204" pitchFamily="34" charset="0"/>
              <a:buChar char="•"/>
            </a:pPr>
            <a:r>
              <a:rPr lang="en-US" dirty="0"/>
              <a:t>A brief description of the member’s response to the service.</a:t>
            </a:r>
          </a:p>
          <a:p>
            <a:pPr marL="285750" indent="-285750">
              <a:buFont typeface="Arial" panose="020B0604020202020204" pitchFamily="34" charset="0"/>
              <a:buChar char="•"/>
            </a:pPr>
            <a:endParaRPr lang="en-US" dirty="0"/>
          </a:p>
          <a:p>
            <a:pPr lvl="1"/>
            <a:r>
              <a:rPr lang="en-US" dirty="0"/>
              <a:t>Group Documentation</a:t>
            </a:r>
          </a:p>
          <a:p>
            <a:pPr lvl="1"/>
            <a:r>
              <a:rPr lang="en-US" dirty="0">
                <a:hlinkClick r:id="rId3"/>
              </a:rPr>
              <a:t>Group Services: Video Documentation Guides</a:t>
            </a:r>
            <a:endParaRPr lang="en-US" dirty="0"/>
          </a:p>
          <a:p>
            <a:pPr lvl="1"/>
            <a:r>
              <a:rPr lang="en-US" dirty="0">
                <a:hlinkClick r:id="rId4"/>
              </a:rPr>
              <a:t>How to Create a New Group</a:t>
            </a:r>
            <a:endParaRPr lang="en-US" dirty="0"/>
          </a:p>
          <a:p>
            <a:pPr lvl="1"/>
            <a:r>
              <a:rPr lang="en-US" dirty="0">
                <a:hlinkClick r:id="rId5"/>
              </a:rPr>
              <a:t>How to Schedule Groups</a:t>
            </a:r>
            <a:endParaRPr lang="en-US" dirty="0"/>
          </a:p>
          <a:p>
            <a:pPr lvl="1"/>
            <a:r>
              <a:rPr lang="en-US" dirty="0">
                <a:hlinkClick r:id="rId6"/>
              </a:rPr>
              <a:t>How to Add/Remove Clients or Staff from a Group Service</a:t>
            </a:r>
            <a:endParaRPr lang="en-US" dirty="0"/>
          </a:p>
          <a:p>
            <a:pPr lvl="1"/>
            <a:r>
              <a:rPr lang="en-US" dirty="0">
                <a:hlinkClick r:id="rId7"/>
              </a:rPr>
              <a:t>How to Write a Group Progress Note</a:t>
            </a: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730348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FA180E98-B2E0-44FD-9C39-9F678CC8642C}"/>
              </a:ext>
            </a:extLst>
          </p:cNvPr>
          <p:cNvSpPr txBox="1">
            <a:spLocks/>
          </p:cNvSpPr>
          <p:nvPr/>
        </p:nvSpPr>
        <p:spPr>
          <a:xfrm>
            <a:off x="309045" y="92823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7030A0"/>
                </a:solidFill>
                <a:latin typeface="Craft "/>
              </a:rPr>
              <a:t>Progress Note Timeliness</a:t>
            </a:r>
          </a:p>
        </p:txBody>
      </p:sp>
      <p:sp>
        <p:nvSpPr>
          <p:cNvPr id="7" name="Content Placeholder 2">
            <a:extLst>
              <a:ext uri="{FF2B5EF4-FFF2-40B4-BE49-F238E27FC236}">
                <a16:creationId xmlns:a16="http://schemas.microsoft.com/office/drawing/2014/main" id="{C01D673C-FCE6-4017-AB4D-F3AE74106914}"/>
              </a:ext>
            </a:extLst>
          </p:cNvPr>
          <p:cNvSpPr txBox="1">
            <a:spLocks/>
          </p:cNvSpPr>
          <p:nvPr/>
        </p:nvSpPr>
        <p:spPr>
          <a:xfrm>
            <a:off x="213032" y="2055363"/>
            <a:ext cx="8717935"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Notes for </a:t>
            </a:r>
            <a:r>
              <a:rPr lang="en-US" sz="1800" dirty="0">
                <a:solidFill>
                  <a:srgbClr val="7030A0"/>
                </a:solidFill>
              </a:rPr>
              <a:t>crisis service </a:t>
            </a:r>
            <a:r>
              <a:rPr lang="en-US" sz="1800" dirty="0"/>
              <a:t>shall be completed within </a:t>
            </a:r>
            <a:r>
              <a:rPr lang="en-US" sz="1800" b="1" dirty="0">
                <a:solidFill>
                  <a:srgbClr val="7030A0"/>
                </a:solidFill>
              </a:rPr>
              <a:t>24 hours</a:t>
            </a:r>
            <a:r>
              <a:rPr lang="en-US" sz="1800" dirty="0"/>
              <a:t>, all other service notes should be completed and finalized within </a:t>
            </a:r>
            <a:r>
              <a:rPr lang="en-US" sz="1800" b="1" dirty="0"/>
              <a:t>3 business days</a:t>
            </a:r>
            <a:r>
              <a:rPr lang="en-US" sz="1800" dirty="0"/>
              <a:t>.</a:t>
            </a:r>
            <a:endParaRPr lang="en-US" sz="1800" dirty="0">
              <a:solidFill>
                <a:srgbClr val="7030A0"/>
              </a:solidFill>
            </a:endParaRPr>
          </a:p>
          <a:p>
            <a:endParaRPr lang="en-US" sz="1800" dirty="0">
              <a:solidFill>
                <a:srgbClr val="7030A0"/>
              </a:solidFill>
            </a:endParaRPr>
          </a:p>
          <a:p>
            <a:r>
              <a:rPr lang="en-US" sz="1800" dirty="0"/>
              <a:t>Notes that require co-signature shall be completed within </a:t>
            </a:r>
            <a:r>
              <a:rPr lang="en-US" sz="1800" b="1" dirty="0"/>
              <a:t>3 business days </a:t>
            </a:r>
            <a:r>
              <a:rPr lang="en-US" sz="1800" dirty="0"/>
              <a:t>in draft form and should be finalized as soon as possible after co-signature.</a:t>
            </a:r>
          </a:p>
          <a:p>
            <a:endParaRPr lang="en-US" sz="1800" dirty="0"/>
          </a:p>
          <a:p>
            <a:r>
              <a:rPr lang="en-US" sz="1800" dirty="0"/>
              <a:t>Late notes need to include notation of “Late Note” in the body of the note.  Late notes should still record documentation time.</a:t>
            </a:r>
          </a:p>
          <a:p>
            <a:pPr marL="0" indent="0">
              <a:buNone/>
            </a:pPr>
            <a:endParaRPr lang="en-US" dirty="0"/>
          </a:p>
          <a:p>
            <a:pPr marL="0" indent="0">
              <a:buNone/>
            </a:pPr>
            <a:endParaRPr lang="en-US" dirty="0"/>
          </a:p>
          <a:p>
            <a:pPr marL="0" indent="0" algn="ctr">
              <a:buNone/>
            </a:pPr>
            <a:endPar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indent="0" algn="ctr">
              <a:buNone/>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BHRS 25 Documentation Requirements for all SMHS services</a:t>
            </a:r>
            <a:endParaRPr lang="en-US" sz="1400" dirty="0"/>
          </a:p>
          <a:p>
            <a:endParaRPr lang="en-US" dirty="0"/>
          </a:p>
        </p:txBody>
      </p:sp>
      <p:sp>
        <p:nvSpPr>
          <p:cNvPr id="2" name="TextBox 1">
            <a:extLst>
              <a:ext uri="{FF2B5EF4-FFF2-40B4-BE49-F238E27FC236}">
                <a16:creationId xmlns:a16="http://schemas.microsoft.com/office/drawing/2014/main" id="{A82ABEC5-46BE-D7F0-676C-8F02BF287B44}"/>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244317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E7E70A81-D8E7-0E80-F60A-143CB9E6C37C}"/>
              </a:ext>
            </a:extLst>
          </p:cNvPr>
          <p:cNvSpPr>
            <a:spLocks noGrp="1"/>
          </p:cNvSpPr>
          <p:nvPr>
            <p:ph type="title"/>
          </p:nvPr>
        </p:nvSpPr>
        <p:spPr>
          <a:xfrm>
            <a:off x="298149" y="703576"/>
            <a:ext cx="8229600" cy="1143000"/>
          </a:xfrm>
        </p:spPr>
        <p:txBody>
          <a:bodyPr>
            <a:normAutofit/>
          </a:bodyPr>
          <a:lstStyle/>
          <a:p>
            <a:r>
              <a:rPr lang="en-US" sz="3600" b="1" dirty="0">
                <a:solidFill>
                  <a:srgbClr val="7030A0"/>
                </a:solidFill>
              </a:rPr>
              <a:t>Collateral Services</a:t>
            </a:r>
          </a:p>
        </p:txBody>
      </p:sp>
      <p:sp>
        <p:nvSpPr>
          <p:cNvPr id="3" name="Content Placeholder 2">
            <a:extLst>
              <a:ext uri="{FF2B5EF4-FFF2-40B4-BE49-F238E27FC236}">
                <a16:creationId xmlns:a16="http://schemas.microsoft.com/office/drawing/2014/main" id="{DEB789D0-F631-334E-5421-2D875F829D10}"/>
              </a:ext>
            </a:extLst>
          </p:cNvPr>
          <p:cNvSpPr>
            <a:spLocks noGrp="1"/>
          </p:cNvSpPr>
          <p:nvPr>
            <p:ph idx="1"/>
          </p:nvPr>
        </p:nvSpPr>
        <p:spPr>
          <a:xfrm>
            <a:off x="605355" y="1861300"/>
            <a:ext cx="8229600" cy="4525963"/>
          </a:xfrm>
        </p:spPr>
        <p:txBody>
          <a:bodyPr>
            <a:normAutofit fontScale="92500" lnSpcReduction="10000"/>
          </a:bodyPr>
          <a:lstStyle/>
          <a:p>
            <a:r>
              <a:rPr lang="en-US" sz="1800" dirty="0"/>
              <a:t>Collateral services can still be billed under Payment Reform; there is simply no longer a distinct service code called “collateral”*</a:t>
            </a:r>
          </a:p>
          <a:p>
            <a:endParaRPr lang="en-US" sz="1800" dirty="0"/>
          </a:p>
          <a:p>
            <a:r>
              <a:rPr lang="en-US" sz="1800" dirty="0"/>
              <a:t> (Beginning in FY 25/26- Collateral can be billed as standalone for these service descriptions only- Caregiver training in strategies and techniques to fascinate member’s functional performance in the home or community or Caregiver training in behavior management for caregiver of members with mental diagnosis or Caregiver training in behavior management for caregiver of member with mental diagnosis (without the member present) by MD/OD, PA, NP, Psychologist and LPHAs)</a:t>
            </a:r>
          </a:p>
          <a:p>
            <a:pPr marL="0" indent="0">
              <a:buNone/>
            </a:pPr>
            <a:endParaRPr lang="en-US" sz="1800" dirty="0"/>
          </a:p>
          <a:p>
            <a:r>
              <a:rPr lang="en-US" sz="1800" dirty="0"/>
              <a:t>Collateral can be a component of many types of services including, but not limited to: Assessment, Rehabilitation, Plan Development, Peer Support Services, Targeted Case Management, TFC and Crisis Intervention. </a:t>
            </a:r>
          </a:p>
          <a:p>
            <a:pPr marL="0" indent="0">
              <a:buNone/>
            </a:pPr>
            <a:endParaRPr lang="en-US" sz="1800" dirty="0"/>
          </a:p>
          <a:p>
            <a:r>
              <a:rPr lang="en-US" sz="1800" dirty="0"/>
              <a:t>When documenting services provided to a collateral contact, providers should select the service code that most closely fits the service provided and it should be clear in the progress note that the service was provided to a collateral contact. </a:t>
            </a:r>
          </a:p>
        </p:txBody>
      </p:sp>
      <p:sp>
        <p:nvSpPr>
          <p:cNvPr id="2" name="TextBox 1">
            <a:extLst>
              <a:ext uri="{FF2B5EF4-FFF2-40B4-BE49-F238E27FC236}">
                <a16:creationId xmlns:a16="http://schemas.microsoft.com/office/drawing/2014/main" id="{F914A265-82AD-6C79-23F5-7C03C86E1D08}"/>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102017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D7B2E-582B-2182-4075-CEE16469C64E}"/>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8754B4E-52CA-6BC8-8AF6-BEE4523C3946}"/>
              </a:ext>
            </a:extLst>
          </p:cNvPr>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EA887293-9919-8789-71A7-2FE4A2E9C707}"/>
              </a:ext>
            </a:extLst>
          </p:cNvPr>
          <p:cNvSpPr>
            <a:spLocks noGrp="1"/>
          </p:cNvSpPr>
          <p:nvPr>
            <p:ph type="title"/>
          </p:nvPr>
        </p:nvSpPr>
        <p:spPr>
          <a:xfrm>
            <a:off x="298149" y="703576"/>
            <a:ext cx="8229600" cy="1143000"/>
          </a:xfrm>
        </p:spPr>
        <p:txBody>
          <a:bodyPr>
            <a:normAutofit/>
          </a:bodyPr>
          <a:lstStyle/>
          <a:p>
            <a:r>
              <a:rPr lang="en-US" sz="3600" b="1" dirty="0">
                <a:solidFill>
                  <a:srgbClr val="7030A0"/>
                </a:solidFill>
              </a:rPr>
              <a:t>Progress Note Examples</a:t>
            </a:r>
          </a:p>
        </p:txBody>
      </p:sp>
      <p:sp>
        <p:nvSpPr>
          <p:cNvPr id="3" name="Content Placeholder 2">
            <a:extLst>
              <a:ext uri="{FF2B5EF4-FFF2-40B4-BE49-F238E27FC236}">
                <a16:creationId xmlns:a16="http://schemas.microsoft.com/office/drawing/2014/main" id="{7444F9B3-CBB6-7F9D-D724-3B00F28F7173}"/>
              </a:ext>
            </a:extLst>
          </p:cNvPr>
          <p:cNvSpPr>
            <a:spLocks noGrp="1"/>
          </p:cNvSpPr>
          <p:nvPr>
            <p:ph idx="1"/>
          </p:nvPr>
        </p:nvSpPr>
        <p:spPr>
          <a:xfrm>
            <a:off x="594587" y="1585559"/>
            <a:ext cx="8229600" cy="5069459"/>
          </a:xfrm>
        </p:spPr>
        <p:txBody>
          <a:bodyPr>
            <a:normAutofit/>
          </a:bodyPr>
          <a:lstStyle/>
          <a:p>
            <a:pPr marL="0" indent="0">
              <a:buNone/>
            </a:pPr>
            <a:r>
              <a:rPr lang="en-US" sz="1800" b="1" dirty="0"/>
              <a:t>Targeted Case Management</a:t>
            </a:r>
            <a:endParaRPr lang="en-US" sz="1800" dirty="0"/>
          </a:p>
          <a:p>
            <a:pPr marL="0" indent="0">
              <a:buNone/>
            </a:pPr>
            <a:r>
              <a:rPr lang="en-US" sz="1800" dirty="0"/>
              <a:t>This staff contacted the local county community center to inquire about programs that could assist with addressing the client’s mental health needs. After discussing the types of programs that could be beneficial for the client, the community center staff confirmed that the center’s wellness group and social support activities would be appropriate. This staff requested information about next steps for the client to enroll and participate in upcoming sessions.</a:t>
            </a:r>
          </a:p>
          <a:p>
            <a:pPr marL="0" indent="0">
              <a:buNone/>
            </a:pPr>
            <a:r>
              <a:rPr lang="en-US" sz="1800" dirty="0"/>
              <a:t> </a:t>
            </a:r>
          </a:p>
          <a:p>
            <a:pPr marL="0" indent="0">
              <a:buNone/>
            </a:pPr>
            <a:r>
              <a:rPr lang="en-US" sz="1800" dirty="0"/>
              <a:t>This staff will contact the client to explain the available resources, assist with the enrollment process, and prepare the client for potential participation in these programs.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t>Source: CALMHSA, SMHS Clinical Documentation Guide - Appendix V, </a:t>
            </a:r>
            <a:r>
              <a:rPr lang="en-US" sz="1200" dirty="0">
                <a:hlinkClick r:id="rId3"/>
              </a:rPr>
              <a:t>https://www.calmhsa.org/wp-content/uploads/2025/04/SMHS-Clinical-Documentation-Guide-4.25.2025.pdf</a:t>
            </a:r>
            <a:r>
              <a:rPr lang="en-US" sz="1200" dirty="0"/>
              <a:t> </a:t>
            </a:r>
          </a:p>
        </p:txBody>
      </p:sp>
      <p:sp>
        <p:nvSpPr>
          <p:cNvPr id="2" name="TextBox 1">
            <a:extLst>
              <a:ext uri="{FF2B5EF4-FFF2-40B4-BE49-F238E27FC236}">
                <a16:creationId xmlns:a16="http://schemas.microsoft.com/office/drawing/2014/main" id="{B24714EC-7229-4A08-0966-0AD48079EA5F}"/>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4216217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DE8D3-FC73-889C-B3E8-9A549ADA9601}"/>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065192-979B-C3AC-3040-28A2EE07300D}"/>
              </a:ext>
            </a:extLst>
          </p:cNvPr>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706E6FEF-159D-30EA-11F9-E5B95629992D}"/>
              </a:ext>
            </a:extLst>
          </p:cNvPr>
          <p:cNvSpPr>
            <a:spLocks noGrp="1"/>
          </p:cNvSpPr>
          <p:nvPr>
            <p:ph type="title"/>
          </p:nvPr>
        </p:nvSpPr>
        <p:spPr>
          <a:xfrm>
            <a:off x="298149" y="703576"/>
            <a:ext cx="8229600" cy="1143000"/>
          </a:xfrm>
        </p:spPr>
        <p:txBody>
          <a:bodyPr>
            <a:normAutofit/>
          </a:bodyPr>
          <a:lstStyle/>
          <a:p>
            <a:r>
              <a:rPr lang="en-US" sz="3600" b="1" dirty="0">
                <a:solidFill>
                  <a:srgbClr val="7030A0"/>
                </a:solidFill>
              </a:rPr>
              <a:t>Progress Note Example</a:t>
            </a:r>
          </a:p>
        </p:txBody>
      </p:sp>
      <p:sp>
        <p:nvSpPr>
          <p:cNvPr id="3" name="Content Placeholder 2">
            <a:extLst>
              <a:ext uri="{FF2B5EF4-FFF2-40B4-BE49-F238E27FC236}">
                <a16:creationId xmlns:a16="http://schemas.microsoft.com/office/drawing/2014/main" id="{32D2E470-069E-5CA8-55FA-1435AB84A19E}"/>
              </a:ext>
            </a:extLst>
          </p:cNvPr>
          <p:cNvSpPr>
            <a:spLocks noGrp="1"/>
          </p:cNvSpPr>
          <p:nvPr>
            <p:ph idx="1"/>
          </p:nvPr>
        </p:nvSpPr>
        <p:spPr>
          <a:xfrm>
            <a:off x="385855" y="1739181"/>
            <a:ext cx="8449100" cy="4415242"/>
          </a:xfrm>
        </p:spPr>
        <p:txBody>
          <a:bodyPr>
            <a:normAutofit lnSpcReduction="10000"/>
          </a:bodyPr>
          <a:lstStyle/>
          <a:p>
            <a:pPr marL="0" indent="0">
              <a:buNone/>
            </a:pPr>
            <a:r>
              <a:rPr lang="en-US" sz="1800" b="1" dirty="0"/>
              <a:t>Psychosocial Rehabilitation</a:t>
            </a:r>
            <a:endParaRPr lang="en-US" sz="1800" dirty="0"/>
          </a:p>
          <a:p>
            <a:pPr marL="0" indent="0">
              <a:buNone/>
            </a:pPr>
            <a:r>
              <a:rPr lang="en-US" sz="1800" dirty="0"/>
              <a:t>This provider met with the client today to provide psychosocial rehab services based on concerns related to functional impairments that include inability to maintain employment given intense feelings of anxiety. I focused on providing psychoeducation and building skills related to emotion regulation and managing chronic stress in order to increase client’s functioning in social and occupational settings-specifically we discussed mindfulness techniques and reframing stressful situations. </a:t>
            </a:r>
          </a:p>
          <a:p>
            <a:pPr marL="0" indent="0">
              <a:buNone/>
            </a:pPr>
            <a:endParaRPr lang="en-US" sz="1800" dirty="0"/>
          </a:p>
          <a:p>
            <a:pPr marL="0" indent="0">
              <a:buNone/>
            </a:pPr>
            <a:r>
              <a:rPr lang="en-US" sz="1800" dirty="0"/>
              <a:t>When we meet next week, we will discuss the client’s perspective on how helpful these coping skills have been and will continue to explore strategies that can assist the client with effectively managing symptoms of anxiety. </a:t>
            </a:r>
          </a:p>
          <a:p>
            <a:pPr marL="0" indent="0">
              <a:buNone/>
            </a:pPr>
            <a:endParaRPr lang="en-US" dirty="0"/>
          </a:p>
          <a:p>
            <a:pPr marL="0" indent="0">
              <a:buNone/>
            </a:pPr>
            <a:endParaRPr lang="en-US" dirty="0"/>
          </a:p>
          <a:p>
            <a:pPr marL="0" indent="0">
              <a:buNone/>
            </a:pPr>
            <a:r>
              <a:rPr lang="en-US" sz="1200" dirty="0"/>
              <a:t>Source: CALMHSA, SMHS Clinical Documentation Guide - Appendix V, </a:t>
            </a:r>
            <a:r>
              <a:rPr lang="en-US" sz="1200" dirty="0">
                <a:hlinkClick r:id="rId3"/>
              </a:rPr>
              <a:t>https://www.calmhsa.org/wp-content/uploads/2025/04/SMHS-Clinical-Documentation-Guide-4.25.2025.pdf</a:t>
            </a:r>
            <a:r>
              <a:rPr lang="en-US" sz="1200" dirty="0"/>
              <a:t> </a:t>
            </a:r>
          </a:p>
          <a:p>
            <a:pPr marL="0" indent="0">
              <a:buNone/>
            </a:pPr>
            <a:endParaRPr lang="en-US" dirty="0"/>
          </a:p>
          <a:p>
            <a:endParaRPr lang="en-US" dirty="0"/>
          </a:p>
        </p:txBody>
      </p:sp>
      <p:sp>
        <p:nvSpPr>
          <p:cNvPr id="2" name="TextBox 1">
            <a:extLst>
              <a:ext uri="{FF2B5EF4-FFF2-40B4-BE49-F238E27FC236}">
                <a16:creationId xmlns:a16="http://schemas.microsoft.com/office/drawing/2014/main" id="{054878C3-9956-0728-141B-18002134986F}"/>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2207859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9BC61E0-23EA-4B79-A0CB-22F67E94D37C}"/>
              </a:ext>
            </a:extLst>
          </p:cNvPr>
          <p:cNvPicPr>
            <a:picLocks noChangeAspect="1"/>
          </p:cNvPicPr>
          <p:nvPr/>
        </p:nvPicPr>
        <p:blipFill rotWithShape="1">
          <a:blip r:embed="rId3"/>
          <a:srcRect l="10540" t="29113" r="12332" b="7714"/>
          <a:stretch/>
        </p:blipFill>
        <p:spPr>
          <a:xfrm>
            <a:off x="254199" y="1969610"/>
            <a:ext cx="8635601" cy="3103655"/>
          </a:xfrm>
          <a:prstGeom prst="rect">
            <a:avLst/>
          </a:prstGeom>
        </p:spPr>
      </p:pic>
      <p:sp>
        <p:nvSpPr>
          <p:cNvPr id="9" name="TextBox 8">
            <a:extLst>
              <a:ext uri="{FF2B5EF4-FFF2-40B4-BE49-F238E27FC236}">
                <a16:creationId xmlns:a16="http://schemas.microsoft.com/office/drawing/2014/main" id="{F9A5E2DF-47E6-4CF8-26CB-A634192A3650}"/>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2" name="TextBox 1">
            <a:extLst>
              <a:ext uri="{FF2B5EF4-FFF2-40B4-BE49-F238E27FC236}">
                <a16:creationId xmlns:a16="http://schemas.microsoft.com/office/drawing/2014/main" id="{7A065636-BAD8-EE7A-CB15-4BC524389EC9}"/>
              </a:ext>
            </a:extLst>
          </p:cNvPr>
          <p:cNvSpPr txBox="1"/>
          <p:nvPr/>
        </p:nvSpPr>
        <p:spPr>
          <a:xfrm>
            <a:off x="1576410" y="1019133"/>
            <a:ext cx="5838008" cy="646331"/>
          </a:xfrm>
          <a:prstGeom prst="rect">
            <a:avLst/>
          </a:prstGeom>
          <a:noFill/>
        </p:spPr>
        <p:txBody>
          <a:bodyPr wrap="none" rtlCol="0">
            <a:spAutoFit/>
          </a:bodyPr>
          <a:lstStyle/>
          <a:p>
            <a:r>
              <a:rPr lang="en-US" sz="3600" b="1" dirty="0">
                <a:solidFill>
                  <a:srgbClr val="7030A0"/>
                </a:solidFill>
              </a:rPr>
              <a:t>When writing progress notes:</a:t>
            </a:r>
          </a:p>
        </p:txBody>
      </p:sp>
    </p:spTree>
    <p:extLst>
      <p:ext uri="{BB962C8B-B14F-4D97-AF65-F5344CB8AC3E}">
        <p14:creationId xmlns:p14="http://schemas.microsoft.com/office/powerpoint/2010/main" val="4213889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E7E70A81-D8E7-0E80-F60A-143CB9E6C37C}"/>
              </a:ext>
            </a:extLst>
          </p:cNvPr>
          <p:cNvSpPr>
            <a:spLocks noGrp="1"/>
          </p:cNvSpPr>
          <p:nvPr>
            <p:ph type="title"/>
          </p:nvPr>
        </p:nvSpPr>
        <p:spPr>
          <a:xfrm>
            <a:off x="457200" y="806746"/>
            <a:ext cx="8229600" cy="646332"/>
          </a:xfrm>
        </p:spPr>
        <p:txBody>
          <a:bodyPr>
            <a:normAutofit/>
          </a:bodyPr>
          <a:lstStyle/>
          <a:p>
            <a:r>
              <a:rPr lang="en-US" sz="3600" b="1" dirty="0">
                <a:solidFill>
                  <a:srgbClr val="7030A0"/>
                </a:solidFill>
              </a:rPr>
              <a:t>Duplicate Service Errors</a:t>
            </a:r>
          </a:p>
        </p:txBody>
      </p:sp>
      <p:sp>
        <p:nvSpPr>
          <p:cNvPr id="2" name="TextBox 1">
            <a:extLst>
              <a:ext uri="{FF2B5EF4-FFF2-40B4-BE49-F238E27FC236}">
                <a16:creationId xmlns:a16="http://schemas.microsoft.com/office/drawing/2014/main" id="{F232A040-D646-7120-6EB0-AF70C336E450}"/>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pic>
        <p:nvPicPr>
          <p:cNvPr id="5" name="Picture 2">
            <a:extLst>
              <a:ext uri="{FF2B5EF4-FFF2-40B4-BE49-F238E27FC236}">
                <a16:creationId xmlns:a16="http://schemas.microsoft.com/office/drawing/2014/main" id="{C4086646-D920-8EA8-B83F-5ED9950987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9107" y="1395778"/>
            <a:ext cx="7885785" cy="393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5BC54B9-2656-D09C-23C4-F6F54DE2CD64}"/>
              </a:ext>
            </a:extLst>
          </p:cNvPr>
          <p:cNvSpPr txBox="1"/>
          <p:nvPr/>
        </p:nvSpPr>
        <p:spPr>
          <a:xfrm>
            <a:off x="193830" y="5305246"/>
            <a:ext cx="8924623" cy="1384995"/>
          </a:xfrm>
          <a:prstGeom prst="rect">
            <a:avLst/>
          </a:prstGeom>
          <a:noFill/>
        </p:spPr>
        <p:txBody>
          <a:bodyPr wrap="none" rtlCol="0">
            <a:spAutoFit/>
          </a:bodyPr>
          <a:lstStyle/>
          <a:p>
            <a:r>
              <a:rPr lang="en-US" sz="1200" b="1" dirty="0"/>
              <a:t>Issue: </a:t>
            </a:r>
            <a:r>
              <a:rPr lang="en-US" sz="1200" dirty="0"/>
              <a:t>Duplicate Service Errors are resulting from staff entering two notes on the same day for the same client, same provider, same service, </a:t>
            </a:r>
          </a:p>
          <a:p>
            <a:r>
              <a:rPr lang="en-US" sz="1200" dirty="0"/>
              <a:t>but different location, resulting in denials (i.e. location of am service is in person and second service in pm is on phone). In these types of</a:t>
            </a:r>
          </a:p>
          <a:p>
            <a:r>
              <a:rPr lang="en-US" sz="1200" dirty="0"/>
              <a:t>instances, the second service is getting denied.</a:t>
            </a:r>
          </a:p>
          <a:p>
            <a:r>
              <a:rPr lang="en-US" sz="1200" dirty="0"/>
              <a:t> </a:t>
            </a:r>
          </a:p>
          <a:p>
            <a:r>
              <a:rPr lang="en-US" sz="1200" b="1" dirty="0"/>
              <a:t>Solution:  </a:t>
            </a:r>
            <a:r>
              <a:rPr lang="en-US" sz="1200" dirty="0"/>
              <a:t>The staff should write one note that includes both services provided on same day, same service for same client and choose the </a:t>
            </a:r>
          </a:p>
          <a:p>
            <a:r>
              <a:rPr lang="en-US" sz="1200" dirty="0"/>
              <a:t>location code that was used the majority of time (51%).  Staff can document in the note the actual location of the second service.  This will </a:t>
            </a:r>
          </a:p>
          <a:p>
            <a:r>
              <a:rPr lang="en-US" sz="1200" dirty="0"/>
              <a:t>allow both services to be billed successfully.</a:t>
            </a:r>
          </a:p>
        </p:txBody>
      </p:sp>
    </p:spTree>
    <p:extLst>
      <p:ext uri="{BB962C8B-B14F-4D97-AF65-F5344CB8AC3E}">
        <p14:creationId xmlns:p14="http://schemas.microsoft.com/office/powerpoint/2010/main" val="4211073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45C40-B103-5423-9487-B198D7839679}"/>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196D491-D106-9B9F-9A87-94808F12CE82}"/>
              </a:ext>
            </a:extLst>
          </p:cNvPr>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4B104715-E4C0-F2AB-B74E-8875F5A07C85}"/>
              </a:ext>
            </a:extLst>
          </p:cNvPr>
          <p:cNvSpPr>
            <a:spLocks noGrp="1"/>
          </p:cNvSpPr>
          <p:nvPr>
            <p:ph type="title"/>
          </p:nvPr>
        </p:nvSpPr>
        <p:spPr>
          <a:xfrm>
            <a:off x="457200" y="806746"/>
            <a:ext cx="8229600" cy="646332"/>
          </a:xfrm>
        </p:spPr>
        <p:txBody>
          <a:bodyPr>
            <a:normAutofit/>
          </a:bodyPr>
          <a:lstStyle/>
          <a:p>
            <a:r>
              <a:rPr lang="en-US" sz="3600" b="1" dirty="0">
                <a:solidFill>
                  <a:srgbClr val="7030A0"/>
                </a:solidFill>
              </a:rPr>
              <a:t>Service Errors</a:t>
            </a:r>
          </a:p>
        </p:txBody>
      </p:sp>
      <p:sp>
        <p:nvSpPr>
          <p:cNvPr id="2" name="TextBox 1">
            <a:extLst>
              <a:ext uri="{FF2B5EF4-FFF2-40B4-BE49-F238E27FC236}">
                <a16:creationId xmlns:a16="http://schemas.microsoft.com/office/drawing/2014/main" id="{2304293E-53F6-B6E8-B445-2310962D538C}"/>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3" name="Content Placeholder 2">
            <a:extLst>
              <a:ext uri="{FF2B5EF4-FFF2-40B4-BE49-F238E27FC236}">
                <a16:creationId xmlns:a16="http://schemas.microsoft.com/office/drawing/2014/main" id="{EC98DF56-00BC-E730-5BB8-780FECF415F5}"/>
              </a:ext>
            </a:extLst>
          </p:cNvPr>
          <p:cNvSpPr>
            <a:spLocks noGrp="1"/>
          </p:cNvSpPr>
          <p:nvPr>
            <p:ph idx="1"/>
          </p:nvPr>
        </p:nvSpPr>
        <p:spPr>
          <a:xfrm>
            <a:off x="457200" y="1453078"/>
            <a:ext cx="8229600" cy="4673085"/>
          </a:xfrm>
        </p:spPr>
        <p:txBody>
          <a:bodyPr>
            <a:normAutofit fontScale="47500" lnSpcReduction="20000"/>
          </a:bodyPr>
          <a:lstStyle/>
          <a:p>
            <a:r>
              <a:rPr lang="en-US" dirty="0"/>
              <a:t>On an ongoing basis, QM sends out SmartCare service error reports to programs.  These are services in SmartCare that have errors that prevent them from being billed.</a:t>
            </a:r>
          </a:p>
          <a:p>
            <a:endParaRPr lang="en-US" dirty="0"/>
          </a:p>
          <a:p>
            <a:r>
              <a:rPr lang="en-US" dirty="0"/>
              <a:t>  Most common errors are Service needs Diagnosis, unsigned note, or no active license in SmartCare.</a:t>
            </a:r>
          </a:p>
          <a:p>
            <a:pPr marL="0" indent="0">
              <a:buNone/>
            </a:pPr>
            <a:endParaRPr lang="en-US" dirty="0"/>
          </a:p>
          <a:p>
            <a:pPr lvl="0"/>
            <a:r>
              <a:rPr lang="en-US" b="1" dirty="0"/>
              <a:t>Services needing Diagnosis Error </a:t>
            </a:r>
            <a:r>
              <a:rPr lang="en-US" dirty="0"/>
              <a:t>need to have either a diagnosis document for your program completed that includes the date of service or ICD 10 code needs to be included: </a:t>
            </a:r>
            <a:r>
              <a:rPr lang="en-US" u="sng" dirty="0">
                <a:hlinkClick r:id="rId3"/>
              </a:rPr>
              <a:t>https://2023.calmhsa.org/how-to-add-an-icd-10-code-to-a-service-before-the-clinician-completes-the-assessment-and-diagnosis/</a:t>
            </a:r>
            <a:endParaRPr lang="en-US" dirty="0"/>
          </a:p>
          <a:p>
            <a:pPr lvl="1"/>
            <a:r>
              <a:rPr lang="en-US" b="1" dirty="0"/>
              <a:t>Diagnosis Entry</a:t>
            </a:r>
            <a:endParaRPr lang="en-US" dirty="0"/>
          </a:p>
          <a:p>
            <a:pPr lvl="1"/>
            <a:r>
              <a:rPr lang="en-US" u="sng" dirty="0">
                <a:hlinkClick r:id="rId4"/>
              </a:rPr>
              <a:t>How to Document a Diagnosis for a Client</a:t>
            </a:r>
            <a:endParaRPr lang="en-US" dirty="0"/>
          </a:p>
          <a:p>
            <a:pPr lvl="1"/>
            <a:r>
              <a:rPr lang="en-US" u="sng" dirty="0">
                <a:hlinkClick r:id="rId5"/>
              </a:rPr>
              <a:t>How to Save a Favorite Diagnosis</a:t>
            </a:r>
            <a:endParaRPr lang="en-US" dirty="0"/>
          </a:p>
          <a:p>
            <a:pPr lvl="1"/>
            <a:r>
              <a:rPr lang="en-US" u="sng" dirty="0">
                <a:hlinkClick r:id="rId6"/>
              </a:rPr>
              <a:t>How to Pull a Diagnosis Forward from Another Program</a:t>
            </a:r>
            <a:endParaRPr lang="en-US" dirty="0"/>
          </a:p>
          <a:p>
            <a:pPr lvl="0"/>
            <a:r>
              <a:rPr lang="en-US" b="1" dirty="0"/>
              <a:t>Needs signed note Error </a:t>
            </a:r>
            <a:r>
              <a:rPr lang="en-US" dirty="0"/>
              <a:t>means staff need to sign note to finalize it so it can bill.</a:t>
            </a:r>
          </a:p>
          <a:p>
            <a:pPr lvl="0"/>
            <a:r>
              <a:rPr lang="en-US" b="1" dirty="0"/>
              <a:t>No Active License in SmartCare- </a:t>
            </a:r>
            <a:r>
              <a:rPr lang="en-US" dirty="0"/>
              <a:t>please work with BHRS credentialing to add provider’s active license to their SmartCare account.  Email </a:t>
            </a:r>
            <a:r>
              <a:rPr lang="en-US" u="sng" dirty="0">
                <a:hlinkClick r:id="rId7"/>
              </a:rPr>
              <a:t>BHRSCredentialingPub@marincounty.gov</a:t>
            </a:r>
            <a:endParaRPr lang="en-US" dirty="0"/>
          </a:p>
          <a:p>
            <a:pPr marL="0" indent="0">
              <a:buNone/>
            </a:pPr>
            <a:r>
              <a:rPr lang="en-US" dirty="0"/>
              <a:t> </a:t>
            </a:r>
          </a:p>
          <a:p>
            <a:r>
              <a:rPr lang="en-US" dirty="0"/>
              <a:t>Please make sure you have have the Services Needing Attention Widget so you are aware of any errors and can  fix </a:t>
            </a:r>
            <a:r>
              <a:rPr lang="en-US" dirty="0" err="1"/>
              <a:t>themin</a:t>
            </a:r>
            <a:r>
              <a:rPr lang="en-US" dirty="0"/>
              <a:t> a timely manner: </a:t>
            </a:r>
            <a:r>
              <a:rPr lang="en-US" u="sng" dirty="0">
                <a:hlinkClick r:id="rId8"/>
              </a:rPr>
              <a:t>https://2023.calmhsa.org/services-needing-attention-widget/</a:t>
            </a:r>
            <a:endParaRPr lang="en-US" dirty="0"/>
          </a:p>
        </p:txBody>
      </p:sp>
    </p:spTree>
    <p:extLst>
      <p:ext uri="{BB962C8B-B14F-4D97-AF65-F5344CB8AC3E}">
        <p14:creationId xmlns:p14="http://schemas.microsoft.com/office/powerpoint/2010/main" val="2961411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F8B34-6E4D-4DA7-8269-3541B04F350C}"/>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5E9D5F-FBB2-76A2-8C06-64E6B2231B72}"/>
              </a:ext>
            </a:extLst>
          </p:cNvPr>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2A8C47D8-CBF9-477B-83E1-D135B18649AA}"/>
              </a:ext>
            </a:extLst>
          </p:cNvPr>
          <p:cNvSpPr>
            <a:spLocks noGrp="1"/>
          </p:cNvSpPr>
          <p:nvPr>
            <p:ph type="title"/>
          </p:nvPr>
        </p:nvSpPr>
        <p:spPr>
          <a:xfrm>
            <a:off x="457200" y="806746"/>
            <a:ext cx="8229600" cy="646332"/>
          </a:xfrm>
        </p:spPr>
        <p:txBody>
          <a:bodyPr>
            <a:normAutofit/>
          </a:bodyPr>
          <a:lstStyle/>
          <a:p>
            <a:r>
              <a:rPr lang="en-US" sz="3600" b="1" dirty="0">
                <a:solidFill>
                  <a:srgbClr val="7030A0"/>
                </a:solidFill>
              </a:rPr>
              <a:t>Minimum Time to Bill</a:t>
            </a:r>
          </a:p>
        </p:txBody>
      </p:sp>
      <p:sp>
        <p:nvSpPr>
          <p:cNvPr id="2" name="TextBox 1">
            <a:extLst>
              <a:ext uri="{FF2B5EF4-FFF2-40B4-BE49-F238E27FC236}">
                <a16:creationId xmlns:a16="http://schemas.microsoft.com/office/drawing/2014/main" id="{734D3946-9F28-4955-46E1-38A5E1487118}"/>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3" name="Content Placeholder 2">
            <a:extLst>
              <a:ext uri="{FF2B5EF4-FFF2-40B4-BE49-F238E27FC236}">
                <a16:creationId xmlns:a16="http://schemas.microsoft.com/office/drawing/2014/main" id="{2160B434-E2F3-8C4B-B61C-58CD722C27A2}"/>
              </a:ext>
            </a:extLst>
          </p:cNvPr>
          <p:cNvSpPr>
            <a:spLocks noGrp="1"/>
          </p:cNvSpPr>
          <p:nvPr>
            <p:ph idx="1"/>
          </p:nvPr>
        </p:nvSpPr>
        <p:spPr>
          <a:xfrm>
            <a:off x="457200" y="1453078"/>
            <a:ext cx="8229600" cy="4673085"/>
          </a:xfrm>
        </p:spPr>
        <p:txBody>
          <a:bodyPr>
            <a:normAutofit/>
          </a:bodyPr>
          <a:lstStyle/>
          <a:p>
            <a:r>
              <a:rPr lang="en-US" sz="1700" dirty="0"/>
              <a:t>With payment reform, procedures must meet minimum time threshold in older to bill.  Usually this is at least 51% of the time billed by the CPT code.  Example, TCM is billed in 15 minute units in the background of SmartCare so a TCM service must be at least 8 (51% of 15) minutes in order to bill. A 7 minute TCM service will not get billed.</a:t>
            </a:r>
          </a:p>
          <a:p>
            <a:r>
              <a:rPr lang="en-US" sz="1600" dirty="0"/>
              <a:t>There is an excel guide of procedure codes and  minimum times  posted here:</a:t>
            </a:r>
          </a:p>
          <a:p>
            <a:pPr marL="0" indent="0">
              <a:buNone/>
            </a:pPr>
            <a:r>
              <a:rPr lang="en-US" sz="1600" dirty="0">
                <a:hlinkClick r:id="rId3"/>
              </a:rPr>
              <a:t>https://www.marinbhrs.org/providers/mental-health-providers/clinical-documentation-guide</a:t>
            </a:r>
            <a:endParaRPr lang="en-US" sz="1600" dirty="0"/>
          </a:p>
          <a:p>
            <a:pPr marL="0" indent="0">
              <a:buNone/>
            </a:pPr>
            <a:endParaRPr lang="en-US" dirty="0"/>
          </a:p>
        </p:txBody>
      </p:sp>
      <p:pic>
        <p:nvPicPr>
          <p:cNvPr id="8" name="Picture 7">
            <a:extLst>
              <a:ext uri="{FF2B5EF4-FFF2-40B4-BE49-F238E27FC236}">
                <a16:creationId xmlns:a16="http://schemas.microsoft.com/office/drawing/2014/main" id="{EF791ADB-BCBF-9AA6-7E1D-5425F97A1736}"/>
              </a:ext>
            </a:extLst>
          </p:cNvPr>
          <p:cNvPicPr>
            <a:picLocks noChangeAspect="1"/>
          </p:cNvPicPr>
          <p:nvPr/>
        </p:nvPicPr>
        <p:blipFill>
          <a:blip r:embed="rId4"/>
          <a:stretch>
            <a:fillRect/>
          </a:stretch>
        </p:blipFill>
        <p:spPr>
          <a:xfrm>
            <a:off x="616285" y="3494758"/>
            <a:ext cx="7059010" cy="2648320"/>
          </a:xfrm>
          <a:prstGeom prst="rect">
            <a:avLst/>
          </a:prstGeom>
        </p:spPr>
      </p:pic>
    </p:spTree>
    <p:extLst>
      <p:ext uri="{BB962C8B-B14F-4D97-AF65-F5344CB8AC3E}">
        <p14:creationId xmlns:p14="http://schemas.microsoft.com/office/powerpoint/2010/main" val="3629462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6299B3-B272-4EC1-4DDC-C80EC7788DCA}"/>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038AF5F3-0FE2-E5BD-7137-E7082CA89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8">
            <a:extLst>
              <a:ext uri="{FF2B5EF4-FFF2-40B4-BE49-F238E27FC236}">
                <a16:creationId xmlns:a16="http://schemas.microsoft.com/office/drawing/2014/main" id="{F38136B9-6A74-5BC5-858D-DD0BC84E529B}"/>
              </a:ext>
            </a:extLst>
          </p:cNvPr>
          <p:cNvSpPr>
            <a:spLocks noGrp="1"/>
          </p:cNvSpPr>
          <p:nvPr>
            <p:ph type="title"/>
          </p:nvPr>
        </p:nvSpPr>
        <p:spPr>
          <a:xfrm>
            <a:off x="975945" y="590062"/>
            <a:ext cx="4057242" cy="2838938"/>
          </a:xfrm>
        </p:spPr>
        <p:txBody>
          <a:bodyPr vert="horz" lIns="91440" tIns="45720" rIns="91440" bIns="45720" rtlCol="0" anchor="b">
            <a:normAutofit/>
          </a:bodyPr>
          <a:lstStyle/>
          <a:p>
            <a:pPr>
              <a:lnSpc>
                <a:spcPct val="90000"/>
              </a:lnSpc>
            </a:pPr>
            <a:r>
              <a:rPr lang="en-US" sz="4900" kern="1200" dirty="0">
                <a:solidFill>
                  <a:srgbClr val="FFFFFF"/>
                </a:solidFill>
                <a:latin typeface="+mj-lt"/>
                <a:ea typeface="+mj-ea"/>
                <a:cs typeface="+mj-cs"/>
              </a:rPr>
              <a:t>Resources &amp; </a:t>
            </a:r>
            <a:r>
              <a:rPr lang="en-US" sz="4900" kern="1200" dirty="0" err="1">
                <a:solidFill>
                  <a:srgbClr val="FFFFFF"/>
                </a:solidFill>
                <a:latin typeface="+mj-lt"/>
                <a:ea typeface="+mj-ea"/>
                <a:cs typeface="+mj-cs"/>
              </a:rPr>
              <a:t>CalAIM</a:t>
            </a:r>
            <a:r>
              <a:rPr lang="en-US" sz="4900" kern="1200" dirty="0">
                <a:solidFill>
                  <a:srgbClr val="FFFFFF"/>
                </a:solidFill>
                <a:latin typeface="+mj-lt"/>
                <a:ea typeface="+mj-ea"/>
                <a:cs typeface="+mj-cs"/>
              </a:rPr>
              <a:t> Payment Reform</a:t>
            </a:r>
          </a:p>
        </p:txBody>
      </p:sp>
      <p:sp>
        <p:nvSpPr>
          <p:cNvPr id="10" name="Text Placeholder 9">
            <a:extLst>
              <a:ext uri="{FF2B5EF4-FFF2-40B4-BE49-F238E27FC236}">
                <a16:creationId xmlns:a16="http://schemas.microsoft.com/office/drawing/2014/main" id="{374C85D7-B228-DFBF-E179-7073E4A5F140}"/>
              </a:ext>
            </a:extLst>
          </p:cNvPr>
          <p:cNvSpPr>
            <a:spLocks noGrp="1"/>
          </p:cNvSpPr>
          <p:nvPr>
            <p:ph type="body" idx="1"/>
          </p:nvPr>
        </p:nvSpPr>
        <p:spPr>
          <a:xfrm>
            <a:off x="4231533" y="4698614"/>
            <a:ext cx="3816487" cy="1198120"/>
          </a:xfrm>
        </p:spPr>
        <p:txBody>
          <a:bodyPr vert="horz" lIns="91440" tIns="45720" rIns="91440" bIns="45720" rtlCol="0">
            <a:normAutofit/>
          </a:bodyPr>
          <a:lstStyle/>
          <a:p>
            <a:pPr algn="r">
              <a:lnSpc>
                <a:spcPct val="90000"/>
              </a:lnSpc>
              <a:spcBef>
                <a:spcPts val="1000"/>
              </a:spcBef>
            </a:pPr>
            <a:endParaRPr lang="en-US" sz="1700" kern="1200">
              <a:solidFill>
                <a:srgbClr val="FFFFFF"/>
              </a:solidFill>
              <a:latin typeface="+mn-lt"/>
              <a:ea typeface="+mn-ea"/>
              <a:cs typeface="+mn-cs"/>
            </a:endParaRPr>
          </a:p>
        </p:txBody>
      </p:sp>
      <p:sp>
        <p:nvSpPr>
          <p:cNvPr id="34" name="Graphic 13">
            <a:extLst>
              <a:ext uri="{FF2B5EF4-FFF2-40B4-BE49-F238E27FC236}">
                <a16:creationId xmlns:a16="http://schemas.microsoft.com/office/drawing/2014/main" id="{3565F9E7-DC1D-F8F5-2370-C58EB0F72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3201" y="2744546"/>
            <a:ext cx="104279"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9" name="Graphic 12">
            <a:extLst>
              <a:ext uri="{FF2B5EF4-FFF2-40B4-BE49-F238E27FC236}">
                <a16:creationId xmlns:a16="http://schemas.microsoft.com/office/drawing/2014/main" id="{1195721E-2F63-FEE6-F959-F49ACDF3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2285" y="2973840"/>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15">
            <a:extLst>
              <a:ext uri="{FF2B5EF4-FFF2-40B4-BE49-F238E27FC236}">
                <a16:creationId xmlns:a16="http://schemas.microsoft.com/office/drawing/2014/main" id="{C1769D79-5615-73E8-D82B-D0FB86EC0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1546" y="3198265"/>
            <a:ext cx="95785"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3" name="Straight Connector 22">
            <a:extLst>
              <a:ext uri="{FF2B5EF4-FFF2-40B4-BE49-F238E27FC236}">
                <a16:creationId xmlns:a16="http://schemas.microsoft.com/office/drawing/2014/main" id="{AE5A386D-646C-869F-D550-BDA013E71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946"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8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B91579-0B3D-41BC-BE30-32A593048B96}"/>
              </a:ext>
            </a:extLst>
          </p:cNvPr>
          <p:cNvSpPr txBox="1"/>
          <p:nvPr/>
        </p:nvSpPr>
        <p:spPr>
          <a:xfrm>
            <a:off x="1077145" y="996432"/>
            <a:ext cx="6720875" cy="1446550"/>
          </a:xfrm>
          <a:prstGeom prst="rect">
            <a:avLst/>
          </a:prstGeom>
          <a:noFill/>
        </p:spPr>
        <p:txBody>
          <a:bodyPr wrap="square" rtlCol="0">
            <a:spAutoFit/>
          </a:bodyPr>
          <a:lstStyle/>
          <a:p>
            <a:pPr algn="ctr"/>
            <a:r>
              <a:rPr lang="en-US" sz="3600" b="1" dirty="0">
                <a:solidFill>
                  <a:srgbClr val="7030A0"/>
                </a:solidFill>
              </a:rPr>
              <a:t>Access to Specialty Mental Health Services (SMHS)</a:t>
            </a:r>
          </a:p>
          <a:p>
            <a:pPr algn="ctr"/>
            <a:r>
              <a:rPr lang="en-US" sz="1600" dirty="0">
                <a:solidFill>
                  <a:srgbClr val="7030A0"/>
                </a:solidFill>
              </a:rPr>
              <a:t> </a:t>
            </a:r>
          </a:p>
        </p:txBody>
      </p:sp>
      <p:sp>
        <p:nvSpPr>
          <p:cNvPr id="3" name="TextBox 2">
            <a:extLst>
              <a:ext uri="{FF2B5EF4-FFF2-40B4-BE49-F238E27FC236}">
                <a16:creationId xmlns:a16="http://schemas.microsoft.com/office/drawing/2014/main" id="{0F04FA54-E96C-E212-187E-9FB29F59C7BE}"/>
              </a:ext>
            </a:extLst>
          </p:cNvPr>
          <p:cNvSpPr txBox="1"/>
          <p:nvPr/>
        </p:nvSpPr>
        <p:spPr>
          <a:xfrm>
            <a:off x="1308435" y="6423685"/>
            <a:ext cx="6759280" cy="276999"/>
          </a:xfrm>
          <a:prstGeom prst="rect">
            <a:avLst/>
          </a:prstGeom>
          <a:noFill/>
        </p:spPr>
        <p:txBody>
          <a:bodyPr wrap="square" rtlCol="0">
            <a:spAutoFit/>
          </a:bodyPr>
          <a:lstStyle/>
          <a:p>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BHRS 89 Criteria for Beneficiary Access to SMHS, medical necessity and other coverage requirements</a:t>
            </a:r>
            <a:endParaRPr lang="en-US" sz="1200" dirty="0"/>
          </a:p>
        </p:txBody>
      </p:sp>
      <p:sp>
        <p:nvSpPr>
          <p:cNvPr id="8" name="TextBox 7">
            <a:extLst>
              <a:ext uri="{FF2B5EF4-FFF2-40B4-BE49-F238E27FC236}">
                <a16:creationId xmlns:a16="http://schemas.microsoft.com/office/drawing/2014/main" id="{BD867DF4-6970-4605-EA62-39AFEA10A12B}"/>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4" name="TextBox 3">
            <a:extLst>
              <a:ext uri="{FF2B5EF4-FFF2-40B4-BE49-F238E27FC236}">
                <a16:creationId xmlns:a16="http://schemas.microsoft.com/office/drawing/2014/main" id="{D2A7DF1E-63E0-C23F-6056-5E386C214285}"/>
              </a:ext>
            </a:extLst>
          </p:cNvPr>
          <p:cNvSpPr txBox="1"/>
          <p:nvPr/>
        </p:nvSpPr>
        <p:spPr>
          <a:xfrm>
            <a:off x="1308435" y="2428467"/>
            <a:ext cx="683523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In 2022, the Access to SMHS guidelines were revised.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Access criteria for individuals has been separated from medical necessity for services.</a:t>
            </a:r>
          </a:p>
          <a:p>
            <a:r>
              <a:rPr lang="en-US" dirty="0"/>
              <a:t> </a:t>
            </a:r>
          </a:p>
          <a:p>
            <a:pPr marL="285750" indent="-285750">
              <a:buFont typeface="Arial" panose="020B0604020202020204" pitchFamily="34" charset="0"/>
              <a:buChar char="•"/>
            </a:pPr>
            <a:r>
              <a:rPr lang="en-US" dirty="0"/>
              <a:t>There is no longer a list of included diagnoses to qualify for care.</a:t>
            </a:r>
          </a:p>
          <a:p>
            <a:r>
              <a:rPr lang="en-US" dirty="0"/>
              <a:t> </a:t>
            </a:r>
          </a:p>
          <a:p>
            <a:pPr marL="285750" indent="-285750">
              <a:buFont typeface="Arial" panose="020B0604020202020204" pitchFamily="34" charset="0"/>
              <a:buChar char="•"/>
            </a:pPr>
            <a:r>
              <a:rPr lang="en-US" dirty="0"/>
              <a:t>Access criteria are based on level of distress/impairment, except for ages 0 through 20 which do not require impairment.</a:t>
            </a:r>
          </a:p>
          <a:p>
            <a:endParaRPr lang="en-US" dirty="0"/>
          </a:p>
          <a:p>
            <a:pPr marL="285750" indent="-285750">
              <a:buFont typeface="Arial" panose="020B0604020202020204" pitchFamily="34" charset="0"/>
              <a:buChar char="•"/>
            </a:pPr>
            <a:r>
              <a:rPr lang="en-US" dirty="0"/>
              <a:t>Trauma qualifies individuals who are under age 21 for SMHS.</a:t>
            </a:r>
          </a:p>
          <a:p>
            <a:endParaRPr lang="en-US" dirty="0"/>
          </a:p>
        </p:txBody>
      </p:sp>
    </p:spTree>
    <p:extLst>
      <p:ext uri="{BB962C8B-B14F-4D97-AF65-F5344CB8AC3E}">
        <p14:creationId xmlns:p14="http://schemas.microsoft.com/office/powerpoint/2010/main" val="158064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E7E70A81-D8E7-0E80-F60A-143CB9E6C37C}"/>
              </a:ext>
            </a:extLst>
          </p:cNvPr>
          <p:cNvSpPr>
            <a:spLocks noGrp="1"/>
          </p:cNvSpPr>
          <p:nvPr>
            <p:ph type="title"/>
          </p:nvPr>
        </p:nvSpPr>
        <p:spPr>
          <a:xfrm>
            <a:off x="586499" y="744746"/>
            <a:ext cx="8229600" cy="646332"/>
          </a:xfrm>
        </p:spPr>
        <p:txBody>
          <a:bodyPr>
            <a:normAutofit/>
          </a:bodyPr>
          <a:lstStyle/>
          <a:p>
            <a:r>
              <a:rPr lang="en-US" sz="3600" b="1" dirty="0" err="1">
                <a:solidFill>
                  <a:srgbClr val="7030A0"/>
                </a:solidFill>
              </a:rPr>
              <a:t>CalAIM</a:t>
            </a:r>
            <a:r>
              <a:rPr lang="en-US" sz="3600" b="1" dirty="0">
                <a:solidFill>
                  <a:srgbClr val="7030A0"/>
                </a:solidFill>
              </a:rPr>
              <a:t> Payment Reform</a:t>
            </a:r>
          </a:p>
        </p:txBody>
      </p:sp>
      <p:sp>
        <p:nvSpPr>
          <p:cNvPr id="33" name="Content Placeholder 32">
            <a:extLst>
              <a:ext uri="{FF2B5EF4-FFF2-40B4-BE49-F238E27FC236}">
                <a16:creationId xmlns:a16="http://schemas.microsoft.com/office/drawing/2014/main" id="{672C981E-A309-F622-7A84-F16AD1AADCC7}"/>
              </a:ext>
            </a:extLst>
          </p:cNvPr>
          <p:cNvSpPr>
            <a:spLocks noGrp="1"/>
          </p:cNvSpPr>
          <p:nvPr>
            <p:ph idx="1"/>
          </p:nvPr>
        </p:nvSpPr>
        <p:spPr/>
        <p:txBody>
          <a:bodyPr>
            <a:normAutofit fontScale="85000" lnSpcReduction="10000"/>
          </a:bodyPr>
          <a:lstStyle/>
          <a:p>
            <a:pPr marL="0" indent="0" algn="ctr">
              <a:buNone/>
            </a:pPr>
            <a:r>
              <a:rPr lang="en-US" b="1" dirty="0"/>
              <a:t>Payment reform began on July 1, 2023.  </a:t>
            </a:r>
          </a:p>
          <a:p>
            <a:r>
              <a:rPr lang="en-US" dirty="0"/>
              <a:t>This transitions counties from cost-based reimbursement to fee-for-service reimbursement.  </a:t>
            </a:r>
          </a:p>
          <a:p>
            <a:r>
              <a:rPr lang="en-US" dirty="0"/>
              <a:t>Counties are now paid for services rendered instead of the cost of providing services.</a:t>
            </a:r>
          </a:p>
          <a:p>
            <a:r>
              <a:rPr lang="en-US" dirty="0"/>
              <a:t>Counties must utilize CPT codes to improve reporting and support data-driven decision making.</a:t>
            </a:r>
          </a:p>
          <a:p>
            <a:r>
              <a:rPr lang="en-US" dirty="0"/>
              <a:t>SmartCare will automatically manage the changes to coding brought about by payment reform.  This means most of the changes are happening in the background of the Electronic Health Record.</a:t>
            </a:r>
          </a:p>
        </p:txBody>
      </p:sp>
      <p:sp>
        <p:nvSpPr>
          <p:cNvPr id="2" name="TextBox 1">
            <a:extLst>
              <a:ext uri="{FF2B5EF4-FFF2-40B4-BE49-F238E27FC236}">
                <a16:creationId xmlns:a16="http://schemas.microsoft.com/office/drawing/2014/main" id="{F521C18B-7A71-FE18-19F8-18E23B598764}"/>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1271199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E7E70A81-D8E7-0E80-F60A-143CB9E6C37C}"/>
              </a:ext>
            </a:extLst>
          </p:cNvPr>
          <p:cNvSpPr>
            <a:spLocks noGrp="1"/>
          </p:cNvSpPr>
          <p:nvPr>
            <p:ph type="title"/>
          </p:nvPr>
        </p:nvSpPr>
        <p:spPr>
          <a:xfrm>
            <a:off x="457200" y="806746"/>
            <a:ext cx="8229600" cy="646332"/>
          </a:xfrm>
        </p:spPr>
        <p:txBody>
          <a:bodyPr>
            <a:normAutofit/>
          </a:bodyPr>
          <a:lstStyle/>
          <a:p>
            <a:r>
              <a:rPr lang="en-US" sz="3600" b="1" dirty="0" err="1">
                <a:solidFill>
                  <a:srgbClr val="7030A0"/>
                </a:solidFill>
              </a:rPr>
              <a:t>CalAIM</a:t>
            </a:r>
            <a:r>
              <a:rPr lang="en-US" sz="3600" b="1" dirty="0">
                <a:solidFill>
                  <a:srgbClr val="7030A0"/>
                </a:solidFill>
              </a:rPr>
              <a:t> Payment Reform</a:t>
            </a:r>
          </a:p>
        </p:txBody>
      </p:sp>
      <p:pic>
        <p:nvPicPr>
          <p:cNvPr id="7" name="Content Placeholder 6">
            <a:extLst>
              <a:ext uri="{FF2B5EF4-FFF2-40B4-BE49-F238E27FC236}">
                <a16:creationId xmlns:a16="http://schemas.microsoft.com/office/drawing/2014/main" id="{F6B2F69C-06D0-B6AF-8553-66E0E1E075D5}"/>
              </a:ext>
            </a:extLst>
          </p:cNvPr>
          <p:cNvPicPr>
            <a:picLocks noGrp="1" noChangeAspect="1"/>
          </p:cNvPicPr>
          <p:nvPr>
            <p:ph idx="1"/>
          </p:nvPr>
        </p:nvPicPr>
        <p:blipFill>
          <a:blip r:embed="rId3"/>
          <a:stretch>
            <a:fillRect/>
          </a:stretch>
        </p:blipFill>
        <p:spPr>
          <a:xfrm>
            <a:off x="440120" y="1969610"/>
            <a:ext cx="8229600" cy="3718889"/>
          </a:xfrm>
        </p:spPr>
      </p:pic>
      <p:sp>
        <p:nvSpPr>
          <p:cNvPr id="8" name="TextBox 7">
            <a:extLst>
              <a:ext uri="{FF2B5EF4-FFF2-40B4-BE49-F238E27FC236}">
                <a16:creationId xmlns:a16="http://schemas.microsoft.com/office/drawing/2014/main" id="{C265B0BA-3D57-582B-6A3C-E7A69F267CF8}"/>
              </a:ext>
            </a:extLst>
          </p:cNvPr>
          <p:cNvSpPr txBox="1"/>
          <p:nvPr/>
        </p:nvSpPr>
        <p:spPr>
          <a:xfrm>
            <a:off x="1000335" y="5895851"/>
            <a:ext cx="7412165" cy="276999"/>
          </a:xfrm>
          <a:prstGeom prst="rect">
            <a:avLst/>
          </a:prstGeom>
          <a:noFill/>
        </p:spPr>
        <p:txBody>
          <a:bodyPr wrap="square" rtlCol="0">
            <a:spAutoFit/>
          </a:bodyPr>
          <a:lstStyle/>
          <a:p>
            <a:r>
              <a:rPr lang="en-US" sz="1200" dirty="0">
                <a:hlinkClick r:id="rId4"/>
              </a:rPr>
              <a:t>Payment Reform - California Mental Health Services Authority (calmhsa.org)</a:t>
            </a:r>
            <a:r>
              <a:rPr lang="fr-FR" sz="1200" dirty="0">
                <a:hlinkClick r:id="rId5"/>
              </a:rPr>
              <a:t>Service Code </a:t>
            </a:r>
            <a:r>
              <a:rPr lang="fr-FR" sz="1200" dirty="0" err="1">
                <a:hlinkClick r:id="rId5"/>
              </a:rPr>
              <a:t>Definitions</a:t>
            </a:r>
            <a:r>
              <a:rPr lang="fr-FR" sz="1200" dirty="0">
                <a:hlinkClick r:id="rId5"/>
              </a:rPr>
              <a:t> - 2023 CalMHSA</a:t>
            </a:r>
            <a:endParaRPr lang="en-US" sz="1200" dirty="0"/>
          </a:p>
        </p:txBody>
      </p:sp>
      <p:sp>
        <p:nvSpPr>
          <p:cNvPr id="2" name="TextBox 1">
            <a:extLst>
              <a:ext uri="{FF2B5EF4-FFF2-40B4-BE49-F238E27FC236}">
                <a16:creationId xmlns:a16="http://schemas.microsoft.com/office/drawing/2014/main" id="{F232A040-D646-7120-6EB0-AF70C336E450}"/>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Tree>
    <p:extLst>
      <p:ext uri="{BB962C8B-B14F-4D97-AF65-F5344CB8AC3E}">
        <p14:creationId xmlns:p14="http://schemas.microsoft.com/office/powerpoint/2010/main" val="1060601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F47A3-2A88-ECEA-1581-28A69B655062}"/>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48CAA9F-7F37-4751-D6C7-B5008B4EB5C7}"/>
              </a:ext>
            </a:extLst>
          </p:cNvPr>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03529A30-7A86-E1ED-D0E0-7C08BE02C4E1}"/>
              </a:ext>
            </a:extLst>
          </p:cNvPr>
          <p:cNvSpPr>
            <a:spLocks noGrp="1"/>
          </p:cNvSpPr>
          <p:nvPr>
            <p:ph type="title"/>
          </p:nvPr>
        </p:nvSpPr>
        <p:spPr>
          <a:xfrm>
            <a:off x="457200" y="202980"/>
            <a:ext cx="8229600" cy="1689815"/>
          </a:xfrm>
        </p:spPr>
        <p:txBody>
          <a:bodyPr>
            <a:normAutofit/>
          </a:bodyPr>
          <a:lstStyle/>
          <a:p>
            <a:r>
              <a:rPr lang="en-US" sz="3600" b="1" dirty="0">
                <a:solidFill>
                  <a:srgbClr val="7030A0"/>
                </a:solidFill>
              </a:rPr>
              <a:t>Lockout Guide</a:t>
            </a:r>
          </a:p>
        </p:txBody>
      </p:sp>
      <p:sp>
        <p:nvSpPr>
          <p:cNvPr id="2" name="TextBox 1">
            <a:extLst>
              <a:ext uri="{FF2B5EF4-FFF2-40B4-BE49-F238E27FC236}">
                <a16:creationId xmlns:a16="http://schemas.microsoft.com/office/drawing/2014/main" id="{798A062D-25E0-25ED-93AE-3A642ACC59F0}"/>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3" name="Content Placeholder 2">
            <a:extLst>
              <a:ext uri="{FF2B5EF4-FFF2-40B4-BE49-F238E27FC236}">
                <a16:creationId xmlns:a16="http://schemas.microsoft.com/office/drawing/2014/main" id="{6921BEE3-2712-DD64-D089-BF3DBDAF273E}"/>
              </a:ext>
            </a:extLst>
          </p:cNvPr>
          <p:cNvSpPr>
            <a:spLocks noGrp="1"/>
          </p:cNvSpPr>
          <p:nvPr>
            <p:ph idx="1"/>
          </p:nvPr>
        </p:nvSpPr>
        <p:spPr>
          <a:xfrm>
            <a:off x="457200" y="1231044"/>
            <a:ext cx="8229600" cy="5884836"/>
          </a:xfrm>
        </p:spPr>
        <p:txBody>
          <a:bodyPr>
            <a:normAutofit fontScale="25000" lnSpcReduction="20000"/>
          </a:bodyPr>
          <a:lstStyle/>
          <a:p>
            <a:pPr marL="0" lvl="0" indent="0">
              <a:buNone/>
            </a:pPr>
            <a:r>
              <a:rPr lang="en-US" sz="5600" b="1" u="sng" dirty="0"/>
              <a:t>Facilities with full lockouts/restrictions SMHS</a:t>
            </a:r>
          </a:p>
          <a:p>
            <a:pPr lvl="0"/>
            <a:r>
              <a:rPr lang="en-US" sz="5600" dirty="0"/>
              <a:t>Institutions for Mental Disease (IMD)</a:t>
            </a:r>
          </a:p>
          <a:p>
            <a:pPr lvl="0"/>
            <a:r>
              <a:rPr lang="en-US" sz="5600" dirty="0"/>
              <a:t>Mental Health Rehabilitation Center (MHRC)</a:t>
            </a:r>
          </a:p>
          <a:p>
            <a:r>
              <a:rPr lang="en-US" sz="5600" dirty="0"/>
              <a:t>Skilled Nursing Facilities (SNF) with Special Treatment Programs (STP)</a:t>
            </a:r>
          </a:p>
          <a:p>
            <a:r>
              <a:rPr lang="en-US" sz="5600" dirty="0"/>
              <a:t>Psychiatric Healing Facilities (PHF)</a:t>
            </a:r>
          </a:p>
          <a:p>
            <a:r>
              <a:rPr lang="en-US" sz="5600" dirty="0"/>
              <a:t>Prison/Correctional Facilities - exceptions for Justice-Involved Reentry clients and for dependent minors</a:t>
            </a:r>
          </a:p>
          <a:p>
            <a:r>
              <a:rPr lang="en-US" sz="5600" dirty="0"/>
              <a:t>State Hospitals</a:t>
            </a:r>
          </a:p>
          <a:p>
            <a:r>
              <a:rPr lang="en-US" sz="5600" dirty="0"/>
              <a:t>Examples include, but not limited to: Canyon Manor Residential, Creekside Santa Rosa, Crestwood Modesto, Crestwood Stockton, Sequoia Treatment Center, Crestwood Healing Center Santa Rosa, Marin County Jail, Napa State Hospital</a:t>
            </a:r>
          </a:p>
          <a:p>
            <a:pPr marL="0" indent="0">
              <a:buNone/>
            </a:pPr>
            <a:endParaRPr lang="en-US" sz="5600" dirty="0"/>
          </a:p>
          <a:p>
            <a:pPr marL="0" indent="0">
              <a:buNone/>
            </a:pPr>
            <a:r>
              <a:rPr lang="en-US" sz="5600" b="1" u="sng" dirty="0"/>
              <a:t>Facilities with partial lockouts/restrictions SMHS</a:t>
            </a:r>
          </a:p>
          <a:p>
            <a:r>
              <a:rPr lang="en-US" sz="5600" dirty="0"/>
              <a:t>Crisis Stabilization Unit - Case Management allowed after admission. Other services can be provided day of admission but only prior to time of admission.</a:t>
            </a:r>
          </a:p>
          <a:p>
            <a:r>
              <a:rPr lang="en-US" sz="5600" dirty="0"/>
              <a:t>Acute Psychiatric Inpatient Units - Case Management allowed only related to discharge planning. (</a:t>
            </a:r>
            <a:r>
              <a:rPr lang="en-US" sz="5600" dirty="0" err="1"/>
              <a:t>MarinHealth</a:t>
            </a:r>
            <a:r>
              <a:rPr lang="en-US" sz="5600" dirty="0"/>
              <a:t>, SFGH, St Francis Hospital, John Muir Behavioral Health Center, Aurora Santa Rosa)</a:t>
            </a:r>
          </a:p>
          <a:p>
            <a:r>
              <a:rPr lang="en-US" sz="5600" dirty="0"/>
              <a:t>Crisis Residential Facilities – Case Management and Certified Peer Support Services allowed (Casa Rene)</a:t>
            </a:r>
          </a:p>
          <a:p>
            <a:r>
              <a:rPr lang="en-US" sz="5600" dirty="0"/>
              <a:t>Adult Residential Treatment Facilities (920 Grand Ave)-MH services are locked out when a provider of both MH and ART allocates the same staff's time under the two cost centers of Mental Health Services and Adult Residential Treatment Services for the same period of time. Per 9 CCR § 1840.362 </a:t>
            </a:r>
          </a:p>
          <a:p>
            <a:pPr marL="0" lvl="0" indent="0">
              <a:buNone/>
            </a:pPr>
            <a:endParaRPr lang="en-US" sz="5600" dirty="0"/>
          </a:p>
          <a:p>
            <a:pPr marL="0" lvl="0" indent="0">
              <a:buNone/>
            </a:pPr>
            <a:r>
              <a:rPr lang="en-US" sz="5600" b="1" u="sng" dirty="0"/>
              <a:t>Facilities without any lockouts/restrictions SMHS</a:t>
            </a:r>
          </a:p>
          <a:p>
            <a:r>
              <a:rPr lang="en-US" sz="5600" dirty="0"/>
              <a:t>Transitional Residential Facilities Medical Skilled Nursing Facilities without Special Treatment Program (The Gardens, Northgate Post-Acute Care, The Oaks Petaluma, Pineridge Healthcare Center)</a:t>
            </a:r>
          </a:p>
          <a:p>
            <a:r>
              <a:rPr lang="en-US" sz="5600" dirty="0"/>
              <a:t>Residential Care Facilities aka Board and Care (Crestwood Our House Vallejo, Davis Guest Home, </a:t>
            </a:r>
            <a:r>
              <a:rPr lang="en-US" sz="5600" dirty="0" err="1"/>
              <a:t>Psynergy</a:t>
            </a:r>
            <a:r>
              <a:rPr lang="en-US" sz="5600" dirty="0"/>
              <a:t>, St. Michael’s, Willow Glen</a:t>
            </a:r>
            <a:endParaRPr lang="en-US" sz="4800" dirty="0"/>
          </a:p>
          <a:p>
            <a:pPr marL="0" indent="0">
              <a:buNone/>
            </a:pPr>
            <a:r>
              <a:rPr lang="en-US" sz="4800" dirty="0"/>
              <a:t>This is an overview of common lockout situations and facilities for BHRS clients. More details can be found on Page 55 of the </a:t>
            </a:r>
          </a:p>
          <a:p>
            <a:pPr marL="0" indent="0">
              <a:buNone/>
            </a:pPr>
            <a:r>
              <a:rPr lang="en-US" sz="4800" dirty="0"/>
              <a:t>Clinical Documentation Guide: </a:t>
            </a:r>
            <a:r>
              <a:rPr lang="en-US" sz="4800" dirty="0">
                <a:hlinkClick r:id="rId3"/>
              </a:rPr>
              <a:t>Clinical Documentation Guide | Marin BHRS</a:t>
            </a:r>
            <a:endParaRPr lang="en-US" sz="4800" dirty="0"/>
          </a:p>
          <a:p>
            <a:pPr lvl="0"/>
            <a:endParaRPr lang="en-US" dirty="0"/>
          </a:p>
          <a:p>
            <a:pPr marL="0" indent="0">
              <a:buNone/>
            </a:pPr>
            <a:endParaRPr lang="en-US" dirty="0"/>
          </a:p>
        </p:txBody>
      </p:sp>
    </p:spTree>
    <p:extLst>
      <p:ext uri="{BB962C8B-B14F-4D97-AF65-F5344CB8AC3E}">
        <p14:creationId xmlns:p14="http://schemas.microsoft.com/office/powerpoint/2010/main" val="1010633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2F328-EDDF-A1EA-ECFA-8FE93B6E95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951DC1-1B25-3632-3B9D-AB887EDE785E}"/>
              </a:ext>
            </a:extLst>
          </p:cNvPr>
          <p:cNvSpPr txBox="1"/>
          <p:nvPr/>
        </p:nvSpPr>
        <p:spPr>
          <a:xfrm>
            <a:off x="193830" y="164575"/>
            <a:ext cx="514627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p>
        </p:txBody>
      </p:sp>
      <p:cxnSp>
        <p:nvCxnSpPr>
          <p:cNvPr id="6" name="Straight Connector 5">
            <a:extLst>
              <a:ext uri="{FF2B5EF4-FFF2-40B4-BE49-F238E27FC236}">
                <a16:creationId xmlns:a16="http://schemas.microsoft.com/office/drawing/2014/main" id="{9933D469-2467-5CFC-6FEB-80EE85E79C65}"/>
              </a:ext>
            </a:extLst>
          </p:cNvPr>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8BBE854-538E-EFDE-0A05-12E0DD2BF494}"/>
              </a:ext>
            </a:extLst>
          </p:cNvPr>
          <p:cNvSpPr txBox="1"/>
          <p:nvPr/>
        </p:nvSpPr>
        <p:spPr>
          <a:xfrm>
            <a:off x="319463" y="809404"/>
            <a:ext cx="8525910" cy="1077218"/>
          </a:xfrm>
          <a:prstGeom prst="rect">
            <a:avLst/>
          </a:prstGeom>
          <a:noFill/>
        </p:spPr>
        <p:txBody>
          <a:bodyPr wrap="square">
            <a:spAutoFit/>
          </a:bodyPr>
          <a:lstStyle/>
          <a:p>
            <a:pPr algn="ctr"/>
            <a:r>
              <a:rPr lang="en-US" sz="3200" b="1" dirty="0" err="1">
                <a:solidFill>
                  <a:srgbClr val="7030A0"/>
                </a:solidFill>
                <a:latin typeface="+mj-lt"/>
              </a:rPr>
              <a:t>CalMHSA</a:t>
            </a:r>
            <a:r>
              <a:rPr lang="en-US" sz="3200" b="1" dirty="0">
                <a:solidFill>
                  <a:srgbClr val="7030A0"/>
                </a:solidFill>
                <a:latin typeface="+mj-lt"/>
              </a:rPr>
              <a:t> required trainings</a:t>
            </a:r>
          </a:p>
          <a:p>
            <a:pPr marL="285750" indent="-285750">
              <a:buFont typeface="Arial" panose="020B0604020202020204" pitchFamily="34" charset="0"/>
              <a:buChar char="•"/>
            </a:pPr>
            <a:r>
              <a:rPr lang="en-US" sz="1600" dirty="0">
                <a:latin typeface="Craft "/>
              </a:rPr>
              <a:t>Go to: </a:t>
            </a:r>
            <a:r>
              <a:rPr lang="en-US" sz="1600" dirty="0">
                <a:latin typeface="Craft "/>
                <a:hlinkClick r:id="rId3"/>
              </a:rPr>
              <a:t>moodle.calmhsalearns.org</a:t>
            </a:r>
            <a:r>
              <a:rPr lang="en-US" sz="1600" dirty="0">
                <a:latin typeface="Craft "/>
              </a:rPr>
              <a:t>/ </a:t>
            </a:r>
          </a:p>
          <a:p>
            <a:pPr marL="285750" indent="-285750">
              <a:buFont typeface="Arial" panose="020B0604020202020204" pitchFamily="34" charset="0"/>
              <a:buChar char="•"/>
            </a:pPr>
            <a:r>
              <a:rPr lang="en-US" sz="1600" dirty="0">
                <a:latin typeface="Craft "/>
              </a:rPr>
              <a:t>Courses 1-9 are mandatory for all direct staff</a:t>
            </a:r>
          </a:p>
        </p:txBody>
      </p:sp>
      <p:pic>
        <p:nvPicPr>
          <p:cNvPr id="8" name="Picture 7">
            <a:extLst>
              <a:ext uri="{FF2B5EF4-FFF2-40B4-BE49-F238E27FC236}">
                <a16:creationId xmlns:a16="http://schemas.microsoft.com/office/drawing/2014/main" id="{D57111FA-253D-D680-163E-9EB1AE71559E}"/>
              </a:ext>
            </a:extLst>
          </p:cNvPr>
          <p:cNvPicPr>
            <a:picLocks noChangeAspect="1"/>
          </p:cNvPicPr>
          <p:nvPr/>
        </p:nvPicPr>
        <p:blipFill>
          <a:blip r:embed="rId4"/>
          <a:stretch>
            <a:fillRect/>
          </a:stretch>
        </p:blipFill>
        <p:spPr>
          <a:xfrm>
            <a:off x="1495348" y="2022966"/>
            <a:ext cx="5999684" cy="4630191"/>
          </a:xfrm>
          <a:prstGeom prst="rect">
            <a:avLst/>
          </a:prstGeom>
        </p:spPr>
      </p:pic>
    </p:spTree>
    <p:extLst>
      <p:ext uri="{BB962C8B-B14F-4D97-AF65-F5344CB8AC3E}">
        <p14:creationId xmlns:p14="http://schemas.microsoft.com/office/powerpoint/2010/main" val="3086919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B378B9-70EC-E074-C81A-FBC8A268AAE0}"/>
              </a:ext>
            </a:extLst>
          </p:cNvPr>
          <p:cNvSpPr txBox="1"/>
          <p:nvPr/>
        </p:nvSpPr>
        <p:spPr>
          <a:xfrm>
            <a:off x="437229" y="1784137"/>
            <a:ext cx="8525910" cy="5847755"/>
          </a:xfrm>
          <a:prstGeom prst="rect">
            <a:avLst/>
          </a:prstGeom>
          <a:noFill/>
        </p:spPr>
        <p:txBody>
          <a:bodyPr wrap="square">
            <a:spAutoFit/>
          </a:bodyPr>
          <a:lstStyle/>
          <a:p>
            <a:pPr marL="285750" indent="-285750">
              <a:buFont typeface="Arial" panose="020B0604020202020204" pitchFamily="34" charset="0"/>
              <a:buChar char="•"/>
            </a:pPr>
            <a:r>
              <a:rPr lang="en-US" dirty="0" err="1">
                <a:latin typeface="Craft "/>
              </a:rPr>
              <a:t>CalMHSA</a:t>
            </a:r>
            <a:r>
              <a:rPr lang="en-US" dirty="0">
                <a:latin typeface="Craft "/>
              </a:rPr>
              <a:t> has created step-by-step trainings with detailed information regarding all the </a:t>
            </a:r>
            <a:r>
              <a:rPr lang="en-US" dirty="0" err="1">
                <a:latin typeface="Craft "/>
              </a:rPr>
              <a:t>CalAIM</a:t>
            </a:r>
            <a:r>
              <a:rPr lang="en-US" dirty="0">
                <a:latin typeface="Craft "/>
              </a:rPr>
              <a:t> changes and SmartCare user functionality. </a:t>
            </a:r>
          </a:p>
          <a:p>
            <a:pPr marL="285750" indent="-285750">
              <a:buFont typeface="Arial" panose="020B0604020202020204" pitchFamily="34" charset="0"/>
              <a:buChar char="•"/>
            </a:pPr>
            <a:endParaRPr lang="en-US" dirty="0">
              <a:latin typeface="Craft "/>
            </a:endParaRPr>
          </a:p>
          <a:p>
            <a:pPr marL="285750" indent="-285750">
              <a:buFont typeface="Arial" panose="020B0604020202020204" pitchFamily="34" charset="0"/>
              <a:buChar char="•"/>
            </a:pPr>
            <a:r>
              <a:rPr lang="en-US" b="1" dirty="0" err="1">
                <a:latin typeface="Craft "/>
              </a:rPr>
              <a:t>CalMHSA</a:t>
            </a:r>
            <a:r>
              <a:rPr lang="en-US" b="1" dirty="0">
                <a:latin typeface="Craft "/>
              </a:rPr>
              <a:t> </a:t>
            </a:r>
            <a:r>
              <a:rPr lang="en-US" b="1" dirty="0" err="1">
                <a:latin typeface="Craft "/>
              </a:rPr>
              <a:t>CalAIM</a:t>
            </a:r>
            <a:r>
              <a:rPr lang="en-US" b="1" dirty="0">
                <a:latin typeface="Craft "/>
              </a:rPr>
              <a:t> and SmartCare EHR trainings are required for all staff</a:t>
            </a:r>
            <a:r>
              <a:rPr lang="en-US" dirty="0">
                <a:latin typeface="Craft "/>
              </a:rPr>
              <a:t>: </a:t>
            </a:r>
            <a:r>
              <a:rPr lang="en-US" dirty="0">
                <a:latin typeface="Craft "/>
                <a:hlinkClick r:id="rId3"/>
              </a:rPr>
              <a:t>moodle.calmhsalearns.org</a:t>
            </a:r>
            <a:r>
              <a:rPr lang="en-US" dirty="0">
                <a:latin typeface="Craft "/>
              </a:rPr>
              <a:t>/</a:t>
            </a:r>
          </a:p>
          <a:p>
            <a:pPr marL="285750" indent="-285750">
              <a:buFont typeface="Arial" panose="020B0604020202020204" pitchFamily="34" charset="0"/>
              <a:buChar char="•"/>
            </a:pPr>
            <a:endParaRPr lang="en-US" dirty="0">
              <a:latin typeface="Craft "/>
            </a:endParaRPr>
          </a:p>
          <a:p>
            <a:pPr marL="285750" indent="-285750">
              <a:buFont typeface="Arial" panose="020B0604020202020204" pitchFamily="34" charset="0"/>
              <a:buChar char="•"/>
            </a:pPr>
            <a:r>
              <a:rPr lang="en-US" dirty="0" err="1">
                <a:latin typeface="Craft "/>
              </a:rPr>
              <a:t>CalMHSA</a:t>
            </a:r>
            <a:r>
              <a:rPr lang="en-US" dirty="0">
                <a:latin typeface="Craft "/>
              </a:rPr>
              <a:t> documentation guides: </a:t>
            </a:r>
            <a:r>
              <a:rPr lang="en-US" dirty="0">
                <a:latin typeface="Craft "/>
                <a:hlinkClick r:id="rId4"/>
              </a:rPr>
              <a:t>California Mental Health Services Authority | Documentation Guides (calmhsa.org)</a:t>
            </a:r>
            <a:endParaRPr lang="en-US" dirty="0">
              <a:latin typeface="Craft "/>
            </a:endParaRPr>
          </a:p>
          <a:p>
            <a:pPr marL="285750" indent="-285750">
              <a:buFont typeface="Arial" panose="020B0604020202020204" pitchFamily="34" charset="0"/>
              <a:buChar char="•"/>
            </a:pPr>
            <a:endParaRPr lang="en-US" dirty="0">
              <a:effectLst/>
              <a:latin typeface="Craft "/>
            </a:endParaRPr>
          </a:p>
          <a:p>
            <a:pPr marL="285750" indent="-285750">
              <a:buFont typeface="Arial" panose="020B0604020202020204" pitchFamily="34" charset="0"/>
              <a:buChar char="•"/>
            </a:pPr>
            <a:r>
              <a:rPr lang="en-US" dirty="0" err="1">
                <a:effectLst/>
                <a:latin typeface="Calibri" panose="020F0502020204030204" pitchFamily="34" charset="0"/>
              </a:rPr>
              <a:t>CalMHSA</a:t>
            </a:r>
            <a:r>
              <a:rPr lang="en-US" dirty="0">
                <a:effectLst/>
                <a:latin typeface="Calibri" panose="020F0502020204030204" pitchFamily="34" charset="0"/>
              </a:rPr>
              <a:t> SmartCare user guides and training videos, live chat for support: </a:t>
            </a:r>
            <a:r>
              <a:rPr lang="en-US" dirty="0">
                <a:effectLst/>
                <a:latin typeface="Calibri" panose="020F0502020204030204" pitchFamily="34" charset="0"/>
                <a:hlinkClick r:id="rId5"/>
              </a:rPr>
              <a:t>https://2023.CalMHSA.org</a:t>
            </a:r>
            <a:endParaRPr lang="en-US" dirty="0">
              <a:latin typeface="Calibri" panose="020F0502020204030204" pitchFamily="34" charset="0"/>
            </a:endParaRPr>
          </a:p>
          <a:p>
            <a:pPr marL="285750" indent="-285750">
              <a:buFont typeface="Arial" panose="020B0604020202020204" pitchFamily="34" charset="0"/>
              <a:buChar char="•"/>
            </a:pPr>
            <a:endParaRPr lang="en-US" dirty="0">
              <a:effectLst/>
              <a:latin typeface="Calibri" panose="020F0502020204030204" pitchFamily="34" charset="0"/>
            </a:endParaRPr>
          </a:p>
          <a:p>
            <a:pPr marL="285750" indent="-285750">
              <a:buFont typeface="Arial" panose="020B0604020202020204" pitchFamily="34" charset="0"/>
              <a:buChar char="•"/>
            </a:pPr>
            <a:r>
              <a:rPr lang="en-US" dirty="0">
                <a:effectLst/>
                <a:latin typeface="Calibri" panose="020F0502020204030204" pitchFamily="34" charset="0"/>
              </a:rPr>
              <a:t>Chat Bot</a:t>
            </a:r>
            <a:r>
              <a:rPr lang="en-US" b="1" dirty="0">
                <a:effectLst/>
                <a:latin typeface="Calibri" panose="020F0502020204030204" pitchFamily="34" charset="0"/>
              </a:rPr>
              <a:t>: </a:t>
            </a:r>
            <a:r>
              <a:rPr lang="it-IT" dirty="0">
                <a:effectLst/>
                <a:latin typeface="Calibri" panose="020F0502020204030204" pitchFamily="34" charset="0"/>
                <a:hlinkClick r:id="rId6"/>
              </a:rPr>
              <a:t>CalMHSA Smartcare AI chatbot for questions</a:t>
            </a:r>
            <a:endParaRPr lang="it-IT" dirty="0">
              <a:latin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hlinkClick r:id="rId7"/>
            </a:endParaRPr>
          </a:p>
          <a:p>
            <a:pPr marL="285750" marR="0" indent="-285750">
              <a:spcBef>
                <a:spcPts val="0"/>
              </a:spcBef>
              <a:spcAft>
                <a:spcPts val="0"/>
              </a:spcAft>
              <a:buFont typeface="Arial" panose="020B0604020202020204" pitchFamily="34" charset="0"/>
              <a:buChar char="•"/>
            </a:pPr>
            <a:r>
              <a:rPr lang="en-US" sz="1800" dirty="0">
                <a:hlinkClick r:id="rId7"/>
              </a:rPr>
              <a:t>Clinical Documentation Guide | Marin BHRS</a:t>
            </a:r>
            <a:endParaRPr lang="en-US" dirty="0"/>
          </a:p>
          <a:p>
            <a:pPr marL="285750" marR="0" indent="-285750">
              <a:spcBef>
                <a:spcPts val="0"/>
              </a:spcBef>
              <a:spcAft>
                <a:spcPts val="0"/>
              </a:spcAft>
              <a:buFont typeface="Arial" panose="020B0604020202020204" pitchFamily="34" charset="0"/>
              <a:buChar char="•"/>
            </a:pPr>
            <a:endParaRPr lang="en-US" sz="1600" dirty="0"/>
          </a:p>
          <a:p>
            <a:pPr marL="285750" marR="0" indent="-285750">
              <a:spcBef>
                <a:spcPts val="0"/>
              </a:spcBef>
              <a:spcAft>
                <a:spcPts val="0"/>
              </a:spcAft>
              <a:buFont typeface="Arial" panose="020B0604020202020204" pitchFamily="34" charset="0"/>
              <a:buChar char="•"/>
            </a:pPr>
            <a:r>
              <a:rPr lang="en-US" sz="1600" dirty="0"/>
              <a:t>Marin County QM Team / Email </a:t>
            </a:r>
            <a:r>
              <a:rPr lang="en-US" sz="1600" dirty="0">
                <a:solidFill>
                  <a:srgbClr val="7030A0"/>
                </a:solidFill>
                <a:hlinkClick r:id="rId8"/>
              </a:rPr>
              <a:t>BHRSQM@marincounty.gov</a:t>
            </a:r>
            <a:r>
              <a:rPr lang="en-US" sz="1600" dirty="0">
                <a:solidFill>
                  <a:srgbClr val="7030A0"/>
                </a:solidFill>
              </a:rPr>
              <a:t> </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ndParaRPr>
          </a:p>
          <a:p>
            <a:pPr marL="285750" indent="-285750">
              <a:buFont typeface="Arial" panose="020B0604020202020204" pitchFamily="34" charset="0"/>
              <a:buChar char="•"/>
            </a:pPr>
            <a:endParaRPr lang="en-US" dirty="0">
              <a:latin typeface="Craft "/>
            </a:endParaRPr>
          </a:p>
          <a:p>
            <a:endParaRPr lang="en-US" dirty="0">
              <a:latin typeface="Craft "/>
            </a:endParaRPr>
          </a:p>
          <a:p>
            <a:endParaRPr lang="en-US" dirty="0">
              <a:latin typeface="Craft "/>
            </a:endParaRPr>
          </a:p>
        </p:txBody>
      </p:sp>
      <p:sp>
        <p:nvSpPr>
          <p:cNvPr id="12" name="TextBox 11">
            <a:extLst>
              <a:ext uri="{FF2B5EF4-FFF2-40B4-BE49-F238E27FC236}">
                <a16:creationId xmlns:a16="http://schemas.microsoft.com/office/drawing/2014/main" id="{58175B36-405E-3AB7-FAA4-DB01B15D3C1E}"/>
              </a:ext>
            </a:extLst>
          </p:cNvPr>
          <p:cNvSpPr txBox="1"/>
          <p:nvPr/>
        </p:nvSpPr>
        <p:spPr>
          <a:xfrm>
            <a:off x="3512479" y="980728"/>
            <a:ext cx="2119042" cy="646331"/>
          </a:xfrm>
          <a:prstGeom prst="rect">
            <a:avLst/>
          </a:prstGeom>
          <a:noFill/>
        </p:spPr>
        <p:txBody>
          <a:bodyPr wrap="none" rtlCol="0">
            <a:spAutoFit/>
          </a:bodyPr>
          <a:lstStyle/>
          <a:p>
            <a:r>
              <a:rPr lang="en-US" sz="3600" b="1" dirty="0">
                <a:solidFill>
                  <a:srgbClr val="7030A0"/>
                </a:solidFill>
              </a:rPr>
              <a:t>Resources</a:t>
            </a:r>
          </a:p>
        </p:txBody>
      </p:sp>
      <p:sp>
        <p:nvSpPr>
          <p:cNvPr id="2" name="TextBox 1">
            <a:extLst>
              <a:ext uri="{FF2B5EF4-FFF2-40B4-BE49-F238E27FC236}">
                <a16:creationId xmlns:a16="http://schemas.microsoft.com/office/drawing/2014/main" id="{830A2A73-CDE4-BD30-11A8-E868A4380BC5}"/>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cxnSp>
        <p:nvCxnSpPr>
          <p:cNvPr id="3" name="Straight Connector 2">
            <a:extLst>
              <a:ext uri="{FF2B5EF4-FFF2-40B4-BE49-F238E27FC236}">
                <a16:creationId xmlns:a16="http://schemas.microsoft.com/office/drawing/2014/main" id="{14AE558C-1396-CC00-308F-567DB47C7E08}"/>
              </a:ext>
            </a:extLst>
          </p:cNvPr>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97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B91579-0B3D-41BC-BE30-32A593048B96}"/>
              </a:ext>
            </a:extLst>
          </p:cNvPr>
          <p:cNvSpPr txBox="1"/>
          <p:nvPr/>
        </p:nvSpPr>
        <p:spPr>
          <a:xfrm>
            <a:off x="309046" y="958612"/>
            <a:ext cx="8525909" cy="646331"/>
          </a:xfrm>
          <a:prstGeom prst="rect">
            <a:avLst/>
          </a:prstGeom>
          <a:noFill/>
        </p:spPr>
        <p:txBody>
          <a:bodyPr wrap="square" rtlCol="0">
            <a:spAutoFit/>
          </a:bodyPr>
          <a:lstStyle/>
          <a:p>
            <a:pPr algn="ctr"/>
            <a:r>
              <a:rPr lang="en-US" sz="3600" b="1" dirty="0">
                <a:solidFill>
                  <a:srgbClr val="7030A0"/>
                </a:solidFill>
              </a:rPr>
              <a:t>No Wrong Door for Mental Health Services</a:t>
            </a:r>
          </a:p>
        </p:txBody>
      </p:sp>
      <p:sp>
        <p:nvSpPr>
          <p:cNvPr id="3" name="TextBox 2">
            <a:extLst>
              <a:ext uri="{FF2B5EF4-FFF2-40B4-BE49-F238E27FC236}">
                <a16:creationId xmlns:a16="http://schemas.microsoft.com/office/drawing/2014/main" id="{B9914F9D-FC33-28DC-4B7B-4C2415147107}"/>
              </a:ext>
            </a:extLst>
          </p:cNvPr>
          <p:cNvSpPr txBox="1"/>
          <p:nvPr/>
        </p:nvSpPr>
        <p:spPr>
          <a:xfrm>
            <a:off x="3018814" y="6428166"/>
            <a:ext cx="4877435" cy="276999"/>
          </a:xfrm>
          <a:prstGeom prst="rect">
            <a:avLst/>
          </a:prstGeom>
          <a:noFill/>
        </p:spPr>
        <p:txBody>
          <a:bodyPr wrap="square" rtlCol="0">
            <a:spAutoFit/>
          </a:bodyPr>
          <a:lstStyle/>
          <a:p>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BHRS 92 No Wrong Door for Mental Health Services</a:t>
            </a:r>
            <a:endParaRPr lang="en-US" sz="1200" dirty="0"/>
          </a:p>
        </p:txBody>
      </p:sp>
      <p:sp>
        <p:nvSpPr>
          <p:cNvPr id="8" name="TextBox 7">
            <a:extLst>
              <a:ext uri="{FF2B5EF4-FFF2-40B4-BE49-F238E27FC236}">
                <a16:creationId xmlns:a16="http://schemas.microsoft.com/office/drawing/2014/main" id="{B5C524CA-A7EF-82EC-F34C-AB43C6DEFBA2}"/>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4" name="TextBox 3">
            <a:extLst>
              <a:ext uri="{FF2B5EF4-FFF2-40B4-BE49-F238E27FC236}">
                <a16:creationId xmlns:a16="http://schemas.microsoft.com/office/drawing/2014/main" id="{63338E08-8E71-0E73-9D4F-37C383CB13DE}"/>
              </a:ext>
            </a:extLst>
          </p:cNvPr>
          <p:cNvSpPr txBox="1"/>
          <p:nvPr/>
        </p:nvSpPr>
        <p:spPr>
          <a:xfrm>
            <a:off x="769905" y="1897639"/>
            <a:ext cx="775781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People can easily access services through both the Mental Health Plan (MHP) as well as the Managed Care Plan (MCP)</a:t>
            </a:r>
          </a:p>
          <a:p>
            <a:endParaRPr lang="en-US" dirty="0"/>
          </a:p>
          <a:p>
            <a:pPr marL="285750" indent="-285750">
              <a:buFont typeface="Arial" panose="020B0604020202020204" pitchFamily="34" charset="0"/>
              <a:buChar char="•"/>
            </a:pPr>
            <a:r>
              <a:rPr lang="en-US" dirty="0"/>
              <a:t>In Marin, the MHP is Marin County BHRS and the MCP is </a:t>
            </a:r>
            <a:r>
              <a:rPr lang="en-US" dirty="0" err="1"/>
              <a:t>Carelon</a:t>
            </a:r>
            <a:r>
              <a:rPr lang="en-US" dirty="0"/>
              <a:t>.</a:t>
            </a:r>
          </a:p>
          <a:p>
            <a:endParaRPr lang="en-US" dirty="0"/>
          </a:p>
          <a:p>
            <a:pPr marL="285750" indent="-285750">
              <a:buFont typeface="Arial" panose="020B0604020202020204" pitchFamily="34" charset="0"/>
              <a:buChar char="•"/>
            </a:pPr>
            <a:r>
              <a:rPr lang="en-US" dirty="0"/>
              <a:t>Beneficiaries can receive timely services without delay regardless of where they seek care.</a:t>
            </a:r>
          </a:p>
          <a:p>
            <a:r>
              <a:rPr lang="en-US" dirty="0"/>
              <a:t> </a:t>
            </a:r>
          </a:p>
          <a:p>
            <a:pPr marL="285750" indent="-285750">
              <a:buFont typeface="Arial" panose="020B0604020202020204" pitchFamily="34" charset="0"/>
              <a:buChar char="•"/>
            </a:pPr>
            <a:r>
              <a:rPr lang="en-US" dirty="0"/>
              <a:t>You can provide and claim for clinically appropriate treatment in one system without worrying whether the client is currently in the “best” system for them (MHP vs MCP).</a:t>
            </a:r>
          </a:p>
          <a:p>
            <a:endParaRPr lang="en-US" dirty="0"/>
          </a:p>
          <a:p>
            <a:pPr marL="285750" indent="-285750">
              <a:buFont typeface="Arial" panose="020B0604020202020204" pitchFamily="34" charset="0"/>
              <a:buChar char="•"/>
            </a:pPr>
            <a:r>
              <a:rPr lang="en-US" dirty="0"/>
              <a:t>Clients can receive mental health services from both the MCP and the MHP if treatment is coordinated and non-duplicative.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9248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3AAF0D9-D1DD-1353-F7DA-1A346120407E}"/>
              </a:ext>
            </a:extLst>
          </p:cNvPr>
          <p:cNvSpPr txBox="1"/>
          <p:nvPr/>
        </p:nvSpPr>
        <p:spPr>
          <a:xfrm>
            <a:off x="3035801" y="6482586"/>
            <a:ext cx="4877435" cy="276999"/>
          </a:xfrm>
          <a:prstGeom prst="rect">
            <a:avLst/>
          </a:prstGeom>
          <a:noFill/>
        </p:spPr>
        <p:txBody>
          <a:bodyPr wrap="square" rtlCol="0">
            <a:spAutoFit/>
          </a:bodyPr>
          <a:lstStyle/>
          <a:p>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BHRS 92 No Wrong Door for Mental Health Services</a:t>
            </a:r>
            <a:endParaRPr lang="en-US" sz="1200" dirty="0"/>
          </a:p>
        </p:txBody>
      </p:sp>
      <p:sp>
        <p:nvSpPr>
          <p:cNvPr id="7" name="TextBox 6">
            <a:extLst>
              <a:ext uri="{FF2B5EF4-FFF2-40B4-BE49-F238E27FC236}">
                <a16:creationId xmlns:a16="http://schemas.microsoft.com/office/drawing/2014/main" id="{905B1DB5-2182-25A7-89D9-094BDC84CF7D}"/>
              </a:ext>
            </a:extLst>
          </p:cNvPr>
          <p:cNvSpPr txBox="1"/>
          <p:nvPr/>
        </p:nvSpPr>
        <p:spPr>
          <a:xfrm>
            <a:off x="846715" y="1817402"/>
            <a:ext cx="798824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Mental health and substance use disorder can be addressed wherever the client seeks care.</a:t>
            </a:r>
          </a:p>
          <a:p>
            <a:endParaRPr lang="en-US" dirty="0"/>
          </a:p>
          <a:p>
            <a:pPr marL="285750" indent="-285750">
              <a:buFont typeface="Arial" panose="020B0604020202020204" pitchFamily="34" charset="0"/>
              <a:buChar char="•"/>
            </a:pPr>
            <a:r>
              <a:rPr lang="en-US" dirty="0"/>
              <a:t>Staff can address and document both substance use and mental health concerns (if clinically appropriate and within scope of competence) without concern that acknowledging/addressing co-occurring disorders will lead to an audit finding.</a:t>
            </a:r>
          </a:p>
          <a:p>
            <a:endParaRPr lang="en-US" dirty="0"/>
          </a:p>
          <a:p>
            <a:pPr marL="285750" indent="-285750">
              <a:buFont typeface="Arial" panose="020B0604020202020204" pitchFamily="34" charset="0"/>
              <a:buChar char="•"/>
            </a:pPr>
            <a:r>
              <a:rPr lang="en-US" dirty="0"/>
              <a:t>Note: this change does not alter the responsibilities or the benefits packages provided by the MHP and/or the DMC/DMC-ODS Plan</a:t>
            </a: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282BF73D-DFB5-E730-3F7A-EB280EC7FA86}"/>
              </a:ext>
            </a:extLst>
          </p:cNvPr>
          <p:cNvSpPr txBox="1"/>
          <p:nvPr/>
        </p:nvSpPr>
        <p:spPr>
          <a:xfrm>
            <a:off x="309045" y="98416"/>
            <a:ext cx="8525910" cy="400110"/>
          </a:xfrm>
          <a:prstGeom prst="rect">
            <a:avLst/>
          </a:prstGeom>
          <a:noFill/>
        </p:spPr>
        <p:txBody>
          <a:bodyPr wrap="square" rtlCol="0">
            <a:spAutoFit/>
          </a:bodyPr>
          <a:lstStyle/>
          <a:p>
            <a:r>
              <a:rPr lang="en-US" sz="2000" b="1" dirty="0">
                <a:latin typeface="Century Gothic" panose="020B0502020202020204" pitchFamily="34" charset="0"/>
              </a:rPr>
              <a:t>Behavioral Health &amp; Recovery Services                    </a:t>
            </a:r>
            <a:r>
              <a:rPr lang="en-US" sz="1100" i="1" dirty="0">
                <a:solidFill>
                  <a:srgbClr val="0070C0"/>
                </a:solidFill>
                <a:latin typeface="Century Gothic" panose="020B0502020202020204" pitchFamily="34" charset="0"/>
              </a:rPr>
              <a:t>Clinical Documentation Training</a:t>
            </a:r>
          </a:p>
        </p:txBody>
      </p:sp>
      <p:sp>
        <p:nvSpPr>
          <p:cNvPr id="4" name="TextBox 3">
            <a:extLst>
              <a:ext uri="{FF2B5EF4-FFF2-40B4-BE49-F238E27FC236}">
                <a16:creationId xmlns:a16="http://schemas.microsoft.com/office/drawing/2014/main" id="{BFEE20B9-0591-6E64-2070-6A41FBBFC333}"/>
              </a:ext>
            </a:extLst>
          </p:cNvPr>
          <p:cNvSpPr txBox="1"/>
          <p:nvPr/>
        </p:nvSpPr>
        <p:spPr>
          <a:xfrm>
            <a:off x="2186058" y="903454"/>
            <a:ext cx="4771884" cy="646331"/>
          </a:xfrm>
          <a:prstGeom prst="rect">
            <a:avLst/>
          </a:prstGeom>
          <a:noFill/>
        </p:spPr>
        <p:txBody>
          <a:bodyPr wrap="none" rtlCol="0">
            <a:spAutoFit/>
          </a:bodyPr>
          <a:lstStyle/>
          <a:p>
            <a:r>
              <a:rPr lang="en-US" sz="3600" b="1" dirty="0">
                <a:solidFill>
                  <a:srgbClr val="7030A0"/>
                </a:solidFill>
              </a:rPr>
              <a:t>Co-Occurring Treatment</a:t>
            </a:r>
          </a:p>
        </p:txBody>
      </p:sp>
    </p:spTree>
    <p:extLst>
      <p:ext uri="{BB962C8B-B14F-4D97-AF65-F5344CB8AC3E}">
        <p14:creationId xmlns:p14="http://schemas.microsoft.com/office/powerpoint/2010/main" val="259342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E849E-67D6-7B75-2BAD-1715D3C3C8D4}"/>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E22511B-BB5D-1908-1B4A-F28F53878770}"/>
              </a:ext>
            </a:extLst>
          </p:cNvPr>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CFC7930-9A57-4BCE-7691-94CC5228B61A}"/>
              </a:ext>
            </a:extLst>
          </p:cNvPr>
          <p:cNvSpPr txBox="1">
            <a:spLocks/>
          </p:cNvSpPr>
          <p:nvPr/>
        </p:nvSpPr>
        <p:spPr>
          <a:xfrm>
            <a:off x="457200" y="744746"/>
            <a:ext cx="8229600" cy="6871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Calibri"/>
                <a:ea typeface="+mj-ea"/>
                <a:cs typeface="+mj-cs"/>
              </a:rPr>
              <a:t>Credentials</a:t>
            </a:r>
          </a:p>
        </p:txBody>
      </p:sp>
      <p:sp>
        <p:nvSpPr>
          <p:cNvPr id="7" name="Content Placeholder 2">
            <a:extLst>
              <a:ext uri="{FF2B5EF4-FFF2-40B4-BE49-F238E27FC236}">
                <a16:creationId xmlns:a16="http://schemas.microsoft.com/office/drawing/2014/main" id="{C36A74E2-33CB-8C78-C51E-A1A04484B00F}"/>
              </a:ext>
            </a:extLst>
          </p:cNvPr>
          <p:cNvSpPr txBox="1">
            <a:spLocks/>
          </p:cNvSpPr>
          <p:nvPr/>
        </p:nvSpPr>
        <p:spPr>
          <a:xfrm>
            <a:off x="213032" y="1257473"/>
            <a:ext cx="8717935" cy="468540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All staff should have their credentials present in SmartCare.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To add </a:t>
            </a:r>
            <a:r>
              <a:rPr lang="en-US" sz="1800" dirty="0">
                <a:solidFill>
                  <a:prstClr val="black"/>
                </a:solidFill>
                <a:latin typeface="Calibri" panose="020F0502020204030204" pitchFamily="34" charset="0"/>
                <a:cs typeface="Calibri" panose="020F0502020204030204" pitchFamily="34" charset="0"/>
              </a:rPr>
              <a:t>c</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redentials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Click the dropdown arrow next to your name in top right corner.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Select “My Preferences” from drop down menu.</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bottom of page find “Professional” and add your credentials in “signing suffix.”</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raft "/>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raft "/>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raft "/>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raft "/>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raft "/>
              <a:ea typeface="+mn-ea"/>
              <a:cs typeface="+mn-cs"/>
            </a:endParaRPr>
          </a:p>
        </p:txBody>
      </p:sp>
      <p:sp>
        <p:nvSpPr>
          <p:cNvPr id="2" name="TextBox 1">
            <a:extLst>
              <a:ext uri="{FF2B5EF4-FFF2-40B4-BE49-F238E27FC236}">
                <a16:creationId xmlns:a16="http://schemas.microsoft.com/office/drawing/2014/main" id="{B582115B-86D2-2104-A9F7-690921E0109F}"/>
              </a:ext>
            </a:extLst>
          </p:cNvPr>
          <p:cNvSpPr txBox="1"/>
          <p:nvPr/>
        </p:nvSpPr>
        <p:spPr>
          <a:xfrm>
            <a:off x="309045" y="98416"/>
            <a:ext cx="85259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Behavioral Health &amp; Recovery Services                    </a:t>
            </a:r>
            <a:r>
              <a:rPr kumimoji="0" lang="en-US" sz="110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Clinical Documentation</a:t>
            </a:r>
            <a:r>
              <a:rPr lang="en-US" sz="1100" i="1" dirty="0">
                <a:solidFill>
                  <a:srgbClr val="0070C0"/>
                </a:solidFill>
                <a:latin typeface="Century Gothic" panose="020B0502020202020204" pitchFamily="34" charset="0"/>
              </a:rPr>
              <a:t> Training</a:t>
            </a:r>
            <a:endParaRPr kumimoji="0" lang="en-US" sz="1100" b="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p:txBody>
      </p:sp>
      <p:pic>
        <p:nvPicPr>
          <p:cNvPr id="4" name="Picture 3">
            <a:extLst>
              <a:ext uri="{FF2B5EF4-FFF2-40B4-BE49-F238E27FC236}">
                <a16:creationId xmlns:a16="http://schemas.microsoft.com/office/drawing/2014/main" id="{83F7895C-28A6-B73C-7B69-5DED120532D1}"/>
              </a:ext>
            </a:extLst>
          </p:cNvPr>
          <p:cNvPicPr>
            <a:picLocks noChangeAspect="1"/>
          </p:cNvPicPr>
          <p:nvPr/>
        </p:nvPicPr>
        <p:blipFill>
          <a:blip r:embed="rId3"/>
          <a:stretch>
            <a:fillRect/>
          </a:stretch>
        </p:blipFill>
        <p:spPr>
          <a:xfrm>
            <a:off x="1038740" y="3160164"/>
            <a:ext cx="5491915" cy="3570875"/>
          </a:xfrm>
          <a:prstGeom prst="rect">
            <a:avLst/>
          </a:prstGeom>
        </p:spPr>
      </p:pic>
      <p:sp>
        <p:nvSpPr>
          <p:cNvPr id="8" name="Arrow: Right 7">
            <a:extLst>
              <a:ext uri="{FF2B5EF4-FFF2-40B4-BE49-F238E27FC236}">
                <a16:creationId xmlns:a16="http://schemas.microsoft.com/office/drawing/2014/main" id="{ECD529A2-7F8A-6048-7374-042FEA776CB6}"/>
              </a:ext>
            </a:extLst>
          </p:cNvPr>
          <p:cNvSpPr/>
          <p:nvPr/>
        </p:nvSpPr>
        <p:spPr>
          <a:xfrm>
            <a:off x="553695" y="6501400"/>
            <a:ext cx="437748" cy="136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9571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358CC6-DA23-BCA8-CAAA-AB4152237AB1}"/>
              </a:ext>
            </a:extLst>
          </p:cNvPr>
          <p:cNvSpPr txBox="1"/>
          <p:nvPr/>
        </p:nvSpPr>
        <p:spPr>
          <a:xfrm>
            <a:off x="309045" y="98416"/>
            <a:ext cx="85259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Behavioral Health &amp; Recovery Services                    </a:t>
            </a:r>
            <a:r>
              <a:rPr kumimoji="0" lang="en-US" sz="110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Clinical Documentation </a:t>
            </a:r>
            <a:r>
              <a:rPr kumimoji="0" lang="en-US" sz="1100" b="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Training</a:t>
            </a:r>
          </a:p>
        </p:txBody>
      </p:sp>
      <p:sp>
        <p:nvSpPr>
          <p:cNvPr id="4" name="Subtitle 3">
            <a:extLst>
              <a:ext uri="{FF2B5EF4-FFF2-40B4-BE49-F238E27FC236}">
                <a16:creationId xmlns:a16="http://schemas.microsoft.com/office/drawing/2014/main" id="{6B348874-9D20-DCF5-6453-4E77FD08D7D5}"/>
              </a:ext>
            </a:extLst>
          </p:cNvPr>
          <p:cNvSpPr>
            <a:spLocks noGrp="1"/>
          </p:cNvSpPr>
          <p:nvPr>
            <p:ph type="body" idx="1"/>
          </p:nvPr>
        </p:nvSpPr>
        <p:spPr>
          <a:xfrm>
            <a:off x="647324" y="933939"/>
            <a:ext cx="7772400" cy="443410"/>
          </a:xfrm>
        </p:spPr>
        <p:txBody>
          <a:bodyPr>
            <a:noAutofit/>
          </a:bodyPr>
          <a:lstStyle/>
          <a:p>
            <a:pPr algn="ctr"/>
            <a:r>
              <a:rPr lang="en-US" sz="3600" b="1" dirty="0">
                <a:solidFill>
                  <a:srgbClr val="7030A0"/>
                </a:solidFill>
              </a:rPr>
              <a:t>Widgets in SmartCare</a:t>
            </a:r>
          </a:p>
        </p:txBody>
      </p:sp>
      <p:sp>
        <p:nvSpPr>
          <p:cNvPr id="11" name="TextBox 10">
            <a:extLst>
              <a:ext uri="{FF2B5EF4-FFF2-40B4-BE49-F238E27FC236}">
                <a16:creationId xmlns:a16="http://schemas.microsoft.com/office/drawing/2014/main" id="{E028F750-C56D-CFA5-B509-D1E6F53ADFC4}"/>
              </a:ext>
            </a:extLst>
          </p:cNvPr>
          <p:cNvSpPr txBox="1"/>
          <p:nvPr/>
        </p:nvSpPr>
        <p:spPr>
          <a:xfrm>
            <a:off x="712227" y="1252291"/>
            <a:ext cx="7642594" cy="1354217"/>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j-lt"/>
              </a:rPr>
              <a:t>SmartCare</a:t>
            </a:r>
            <a:r>
              <a:rPr lang="en-US" sz="1400" b="0" i="0" dirty="0">
                <a:effectLst/>
                <a:latin typeface="+mj-lt"/>
              </a:rPr>
              <a:t> has widgets that are multi-functional and interactive. They allow you to see and act on the information most relevant to your role and daily tasks. </a:t>
            </a:r>
            <a:endParaRPr lang="en-US" sz="1400" dirty="0">
              <a:latin typeface="+mj-lt"/>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mj-lt"/>
                <a:ea typeface="+mn-ea"/>
                <a:cs typeface="+mn-cs"/>
              </a:rPr>
              <a:t>The </a:t>
            </a:r>
            <a:r>
              <a:rPr kumimoji="0" lang="en-US" sz="1400" b="1" i="0" u="none" strike="noStrike" kern="1200" cap="none" spc="0" normalizeH="0" baseline="0" noProof="0" dirty="0">
                <a:ln>
                  <a:noFill/>
                </a:ln>
                <a:effectLst/>
                <a:uLnTx/>
                <a:uFillTx/>
                <a:latin typeface="+mj-lt"/>
                <a:ea typeface="+mn-ea"/>
                <a:cs typeface="+mn-cs"/>
              </a:rPr>
              <a:t>Services Needing Attention</a:t>
            </a:r>
            <a:r>
              <a:rPr kumimoji="0" lang="en-US" sz="1400" b="0" i="0" u="none" strike="noStrike" kern="1200" cap="none" spc="0" normalizeH="0" baseline="0" noProof="0" dirty="0">
                <a:ln>
                  <a:noFill/>
                </a:ln>
                <a:effectLst/>
                <a:uLnTx/>
                <a:uFillTx/>
                <a:latin typeface="+mj-lt"/>
                <a:ea typeface="+mn-ea"/>
                <a:cs typeface="+mn-cs"/>
              </a:rPr>
              <a:t> widget will flag any services that still need to be Signed in order to be finalized. </a:t>
            </a:r>
            <a:endParaRPr lang="en-US" sz="1400" dirty="0">
              <a:latin typeface="+mj-lt"/>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j-lt"/>
              </a:rPr>
              <a:t>To add a widget, click the + icon on the right side of the screen. </a:t>
            </a:r>
            <a:endParaRPr kumimoji="0" lang="en-US" sz="1400" b="0"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mj-lt"/>
              <a:ea typeface="+mn-ea"/>
              <a:cs typeface="+mn-cs"/>
            </a:endParaRPr>
          </a:p>
        </p:txBody>
      </p:sp>
      <p:pic>
        <p:nvPicPr>
          <p:cNvPr id="13" name="Picture 12" descr="Graphical user interface, application&#10;&#10;Description automatically generated">
            <a:extLst>
              <a:ext uri="{FF2B5EF4-FFF2-40B4-BE49-F238E27FC236}">
                <a16:creationId xmlns:a16="http://schemas.microsoft.com/office/drawing/2014/main" id="{4058C5F4-9009-3D4B-B03D-B14348AC0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25" y="2413213"/>
            <a:ext cx="7770170" cy="4203397"/>
          </a:xfrm>
          <a:prstGeom prst="rect">
            <a:avLst/>
          </a:prstGeom>
        </p:spPr>
      </p:pic>
      <p:sp>
        <p:nvSpPr>
          <p:cNvPr id="15" name="Arrow: Right 14">
            <a:extLst>
              <a:ext uri="{FF2B5EF4-FFF2-40B4-BE49-F238E27FC236}">
                <a16:creationId xmlns:a16="http://schemas.microsoft.com/office/drawing/2014/main" id="{DAB86F95-364C-6E8D-F4B2-519436D3590D}"/>
              </a:ext>
            </a:extLst>
          </p:cNvPr>
          <p:cNvSpPr/>
          <p:nvPr/>
        </p:nvSpPr>
        <p:spPr>
          <a:xfrm>
            <a:off x="174557" y="2799803"/>
            <a:ext cx="537670" cy="268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Arrow: Right 1">
            <a:extLst>
              <a:ext uri="{FF2B5EF4-FFF2-40B4-BE49-F238E27FC236}">
                <a16:creationId xmlns:a16="http://schemas.microsoft.com/office/drawing/2014/main" id="{D1881E2E-E19C-6DD9-942D-8D904AF7C532}"/>
              </a:ext>
            </a:extLst>
          </p:cNvPr>
          <p:cNvSpPr/>
          <p:nvPr/>
        </p:nvSpPr>
        <p:spPr>
          <a:xfrm>
            <a:off x="7030356" y="2440852"/>
            <a:ext cx="537670" cy="268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5599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9045" y="823649"/>
            <a:ext cx="852591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FB6FC71E-D35F-2E61-0CEE-98FDEFCDC87F}"/>
              </a:ext>
            </a:extLst>
          </p:cNvPr>
          <p:cNvGraphicFramePr>
            <a:graphicFrameLocks noGrp="1"/>
          </p:cNvGraphicFramePr>
          <p:nvPr>
            <p:extLst>
              <p:ext uri="{D42A27DB-BD31-4B8C-83A1-F6EECF244321}">
                <p14:modId xmlns:p14="http://schemas.microsoft.com/office/powerpoint/2010/main" val="1631183727"/>
              </p:ext>
            </p:extLst>
          </p:nvPr>
        </p:nvGraphicFramePr>
        <p:xfrm>
          <a:off x="457200" y="1292116"/>
          <a:ext cx="8229600" cy="3146528"/>
        </p:xfrm>
        <a:graphic>
          <a:graphicData uri="http://schemas.openxmlformats.org/drawingml/2006/table">
            <a:tbl>
              <a:tblPr/>
              <a:tblGrid>
                <a:gridCol w="8229600">
                  <a:extLst>
                    <a:ext uri="{9D8B030D-6E8A-4147-A177-3AD203B41FA5}">
                      <a16:colId xmlns:a16="http://schemas.microsoft.com/office/drawing/2014/main" val="2136240090"/>
                    </a:ext>
                  </a:extLst>
                </a:gridCol>
              </a:tblGrid>
              <a:tr h="1278277">
                <a:tc>
                  <a:txBody>
                    <a:bodyPr/>
                    <a:lstStyle/>
                    <a:p>
                      <a:r>
                        <a:rPr lang="en-US" dirty="0"/>
                        <a:t>All clients need consents that have wet or computerized signatures or if they have previously signed consents from the paper chart, these can be scanned into SmartCare instead of getting all new signatures. Consents should be signed prior to </a:t>
                      </a:r>
                      <a:r>
                        <a:rPr lang="en-US"/>
                        <a:t>treatment. These </a:t>
                      </a:r>
                      <a:r>
                        <a:rPr lang="en-US" dirty="0"/>
                        <a:t>include:</a:t>
                      </a:r>
                    </a:p>
                  </a:txBody>
                  <a:tcPr anchor="ctr">
                    <a:lnL>
                      <a:noFill/>
                    </a:lnL>
                    <a:lnR>
                      <a:noFill/>
                    </a:lnR>
                    <a:lnT>
                      <a:noFill/>
                    </a:lnT>
                    <a:lnB>
                      <a:noFill/>
                    </a:lnB>
                  </a:tcPr>
                </a:tc>
                <a:extLst>
                  <a:ext uri="{0D108BD9-81ED-4DB2-BD59-A6C34878D82A}">
                    <a16:rowId xmlns:a16="http://schemas.microsoft.com/office/drawing/2014/main" val="468141341"/>
                  </a:ext>
                </a:extLst>
              </a:tr>
              <a:tr h="393316">
                <a:tc>
                  <a:txBody>
                    <a:bodyPr/>
                    <a:lstStyle/>
                    <a:p>
                      <a:pPr marL="285750" indent="-285750">
                        <a:buFont typeface="Arial" panose="020B0604020202020204" pitchFamily="34" charset="0"/>
                        <a:buChar char="•"/>
                      </a:pPr>
                      <a:r>
                        <a:rPr lang="en-US" dirty="0"/>
                        <a:t>Consent to Treat</a:t>
                      </a:r>
                    </a:p>
                  </a:txBody>
                  <a:tcPr anchor="ctr">
                    <a:lnL>
                      <a:noFill/>
                    </a:lnL>
                    <a:lnR>
                      <a:noFill/>
                    </a:lnR>
                    <a:lnT>
                      <a:noFill/>
                    </a:lnT>
                    <a:lnB>
                      <a:noFill/>
                    </a:lnB>
                  </a:tcPr>
                </a:tc>
                <a:extLst>
                  <a:ext uri="{0D108BD9-81ED-4DB2-BD59-A6C34878D82A}">
                    <a16:rowId xmlns:a16="http://schemas.microsoft.com/office/drawing/2014/main" val="886630553"/>
                  </a:ext>
                </a:extLst>
              </a:tr>
              <a:tr h="688303">
                <a:tc>
                  <a:txBody>
                    <a:bodyPr/>
                    <a:lstStyle/>
                    <a:p>
                      <a:pPr marL="285750" indent="-285750">
                        <a:buFont typeface="Arial" panose="020B0604020202020204" pitchFamily="34" charset="0"/>
                        <a:buChar char="•"/>
                      </a:pPr>
                      <a:r>
                        <a:rPr lang="en-US" dirty="0"/>
                        <a:t>Notice of Privacy Practices (if completed within SmartCare, this consent is included within the Consent to Treat document)</a:t>
                      </a:r>
                    </a:p>
                  </a:txBody>
                  <a:tcPr anchor="ctr">
                    <a:lnL>
                      <a:noFill/>
                    </a:lnL>
                    <a:lnR>
                      <a:noFill/>
                    </a:lnR>
                    <a:lnT>
                      <a:noFill/>
                    </a:lnT>
                    <a:lnB>
                      <a:noFill/>
                    </a:lnB>
                  </a:tcPr>
                </a:tc>
                <a:extLst>
                  <a:ext uri="{0D108BD9-81ED-4DB2-BD59-A6C34878D82A}">
                    <a16:rowId xmlns:a16="http://schemas.microsoft.com/office/drawing/2014/main" val="3672293953"/>
                  </a:ext>
                </a:extLst>
              </a:tr>
              <a:tr h="393316">
                <a:tc>
                  <a:txBody>
                    <a:bodyPr/>
                    <a:lstStyle/>
                    <a:p>
                      <a:pPr marL="285750" indent="-285750">
                        <a:buFont typeface="Arial" panose="020B0604020202020204" pitchFamily="34" charset="0"/>
                        <a:buChar char="•"/>
                      </a:pPr>
                      <a:r>
                        <a:rPr lang="en-US" dirty="0"/>
                        <a:t>Telehealth consent (</a:t>
                      </a:r>
                      <a:r>
                        <a:rPr lang="en-US" sz="1800" kern="1200" dirty="0">
                          <a:solidFill>
                            <a:schemeClr val="tx1"/>
                          </a:solidFill>
                          <a:effectLst/>
                          <a:latin typeface="+mn-lt"/>
                          <a:ea typeface="+mn-ea"/>
                          <a:cs typeface="+mn-cs"/>
                        </a:rPr>
                        <a:t>telehealth can document verbal consent</a:t>
                      </a:r>
                      <a:r>
                        <a:rPr lang="en-US" dirty="0"/>
                        <a:t>)</a:t>
                      </a:r>
                    </a:p>
                  </a:txBody>
                  <a:tcPr anchor="ctr">
                    <a:lnL>
                      <a:noFill/>
                    </a:lnL>
                    <a:lnR>
                      <a:noFill/>
                    </a:lnR>
                    <a:lnT>
                      <a:noFill/>
                    </a:lnT>
                    <a:lnB>
                      <a:noFill/>
                    </a:lnB>
                  </a:tcPr>
                </a:tc>
                <a:extLst>
                  <a:ext uri="{0D108BD9-81ED-4DB2-BD59-A6C34878D82A}">
                    <a16:rowId xmlns:a16="http://schemas.microsoft.com/office/drawing/2014/main" val="3259273543"/>
                  </a:ext>
                </a:extLst>
              </a:tr>
              <a:tr h="393316">
                <a:tc>
                  <a:txBody>
                    <a:bodyPr/>
                    <a:lstStyle/>
                    <a:p>
                      <a:pPr marL="285750" indent="-285750">
                        <a:buFont typeface="Arial" panose="020B0604020202020204" pitchFamily="34" charset="0"/>
                        <a:buChar char="•"/>
                      </a:pPr>
                      <a:r>
                        <a:rPr lang="en-US" dirty="0"/>
                        <a:t>ROIs</a:t>
                      </a:r>
                    </a:p>
                  </a:txBody>
                  <a:tcPr anchor="ctr">
                    <a:lnL>
                      <a:noFill/>
                    </a:lnL>
                    <a:lnR>
                      <a:noFill/>
                    </a:lnR>
                    <a:lnT>
                      <a:noFill/>
                    </a:lnT>
                    <a:lnB>
                      <a:noFill/>
                    </a:lnB>
                  </a:tcPr>
                </a:tc>
                <a:extLst>
                  <a:ext uri="{0D108BD9-81ED-4DB2-BD59-A6C34878D82A}">
                    <a16:rowId xmlns:a16="http://schemas.microsoft.com/office/drawing/2014/main" val="262733443"/>
                  </a:ext>
                </a:extLst>
              </a:tr>
            </a:tbl>
          </a:graphicData>
        </a:graphic>
      </p:graphicFrame>
      <p:sp>
        <p:nvSpPr>
          <p:cNvPr id="3" name="Rectangle 1">
            <a:extLst>
              <a:ext uri="{FF2B5EF4-FFF2-40B4-BE49-F238E27FC236}">
                <a16:creationId xmlns:a16="http://schemas.microsoft.com/office/drawing/2014/main" id="{E30D8FBE-5997-477D-58D7-C95203006CAE}"/>
              </a:ext>
            </a:extLst>
          </p:cNvPr>
          <p:cNvSpPr>
            <a:spLocks noChangeArrowheads="1"/>
          </p:cNvSpPr>
          <p:nvPr/>
        </p:nvSpPr>
        <p:spPr bwMode="auto">
          <a:xfrm>
            <a:off x="45720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476B8517-9086-54B0-774F-B1BB52E7C26C}"/>
              </a:ext>
            </a:extLst>
          </p:cNvPr>
          <p:cNvSpPr txBox="1"/>
          <p:nvPr/>
        </p:nvSpPr>
        <p:spPr>
          <a:xfrm>
            <a:off x="799090" y="762337"/>
            <a:ext cx="72585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Consents in SmartCare</a:t>
            </a:r>
          </a:p>
        </p:txBody>
      </p:sp>
      <p:sp>
        <p:nvSpPr>
          <p:cNvPr id="5" name="TextBox 4">
            <a:extLst>
              <a:ext uri="{FF2B5EF4-FFF2-40B4-BE49-F238E27FC236}">
                <a16:creationId xmlns:a16="http://schemas.microsoft.com/office/drawing/2014/main" id="{0B05002C-A67E-CC9A-919E-05F3700D5A78}"/>
              </a:ext>
            </a:extLst>
          </p:cNvPr>
          <p:cNvSpPr txBox="1"/>
          <p:nvPr/>
        </p:nvSpPr>
        <p:spPr>
          <a:xfrm>
            <a:off x="309045" y="98416"/>
            <a:ext cx="85259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Behavioral Health &amp; Recovery Services                    </a:t>
            </a:r>
            <a:r>
              <a:rPr kumimoji="0" lang="en-US" sz="110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Clinical D</a:t>
            </a:r>
            <a:r>
              <a:rPr lang="en-US" sz="1100" i="1" dirty="0" err="1">
                <a:solidFill>
                  <a:srgbClr val="0070C0"/>
                </a:solidFill>
                <a:latin typeface="Century Gothic" panose="020B0502020202020204" pitchFamily="34" charset="0"/>
              </a:rPr>
              <a:t>ocumentation</a:t>
            </a:r>
            <a:r>
              <a:rPr lang="en-US" sz="1100" i="1" dirty="0">
                <a:solidFill>
                  <a:srgbClr val="0070C0"/>
                </a:solidFill>
                <a:latin typeface="Century Gothic" panose="020B0502020202020204" pitchFamily="34" charset="0"/>
              </a:rPr>
              <a:t> </a:t>
            </a:r>
            <a:r>
              <a:rPr kumimoji="0" lang="en-US" sz="1100" b="0" i="1"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Training</a:t>
            </a:r>
          </a:p>
        </p:txBody>
      </p:sp>
      <p:sp>
        <p:nvSpPr>
          <p:cNvPr id="4" name="TextBox 3">
            <a:extLst>
              <a:ext uri="{FF2B5EF4-FFF2-40B4-BE49-F238E27FC236}">
                <a16:creationId xmlns:a16="http://schemas.microsoft.com/office/drawing/2014/main" id="{0D50D689-BC4D-FD93-3DCB-BCF10832E990}"/>
              </a:ext>
            </a:extLst>
          </p:cNvPr>
          <p:cNvSpPr txBox="1"/>
          <p:nvPr/>
        </p:nvSpPr>
        <p:spPr>
          <a:xfrm>
            <a:off x="2178619" y="6233777"/>
            <a:ext cx="4786760" cy="584775"/>
          </a:xfrm>
          <a:prstGeom prst="rect">
            <a:avLst/>
          </a:prstGeom>
          <a:noFill/>
        </p:spPr>
        <p:txBody>
          <a:bodyPr wrap="none" rtlCol="0">
            <a:spAutoFit/>
          </a:bodyPr>
          <a:lstStyle/>
          <a:p>
            <a:r>
              <a:rPr lang="en-US" sz="1600" dirty="0">
                <a:hlinkClick r:id="rId3"/>
              </a:rPr>
              <a:t>https://2023.calmhsa.org/how-to-complete-a-consent/</a:t>
            </a:r>
            <a:endParaRPr lang="en-US" sz="1600" dirty="0"/>
          </a:p>
          <a:p>
            <a:endParaRPr lang="en-US" sz="1600" dirty="0"/>
          </a:p>
        </p:txBody>
      </p:sp>
      <p:pic>
        <p:nvPicPr>
          <p:cNvPr id="7" name="Picture 6">
            <a:extLst>
              <a:ext uri="{FF2B5EF4-FFF2-40B4-BE49-F238E27FC236}">
                <a16:creationId xmlns:a16="http://schemas.microsoft.com/office/drawing/2014/main" id="{B153C11E-4E9E-63E4-5013-975FECDA4E57}"/>
              </a:ext>
            </a:extLst>
          </p:cNvPr>
          <p:cNvPicPr>
            <a:picLocks noChangeAspect="1"/>
          </p:cNvPicPr>
          <p:nvPr/>
        </p:nvPicPr>
        <p:blipFill>
          <a:blip r:embed="rId4"/>
          <a:stretch>
            <a:fillRect/>
          </a:stretch>
        </p:blipFill>
        <p:spPr>
          <a:xfrm>
            <a:off x="195262" y="4501279"/>
            <a:ext cx="8753475" cy="1514015"/>
          </a:xfrm>
          <a:prstGeom prst="rect">
            <a:avLst/>
          </a:prstGeom>
        </p:spPr>
      </p:pic>
    </p:spTree>
    <p:extLst>
      <p:ext uri="{BB962C8B-B14F-4D97-AF65-F5344CB8AC3E}">
        <p14:creationId xmlns:p14="http://schemas.microsoft.com/office/powerpoint/2010/main" val="2997630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6560</TotalTime>
  <Words>4370</Words>
  <Application>Microsoft Office PowerPoint</Application>
  <PresentationFormat>On-screen Show (4:3)</PresentationFormat>
  <Paragraphs>468</Paragraphs>
  <Slides>44</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Century Gothic</vt:lpstr>
      <vt:lpstr>Craft </vt:lpstr>
      <vt:lpstr>Futura</vt:lpstr>
      <vt:lpstr>Helvetica</vt:lpstr>
      <vt:lpstr>Poppins</vt:lpstr>
      <vt:lpstr>Office Theme</vt:lpstr>
      <vt:lpstr>MARIN BEHAVIORAL HEALTH AND RECOVERY SERVICES </vt:lpstr>
      <vt:lpstr>Content of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vt:lpstr>
      <vt:lpstr>PowerPoint Presentation</vt:lpstr>
      <vt:lpstr>PowerPoint Presentation</vt:lpstr>
      <vt:lpstr>Diagnosis Document in SmartCare</vt:lpstr>
      <vt:lpstr>Assessment</vt:lpstr>
      <vt:lpstr>PowerPoint Presentation</vt:lpstr>
      <vt:lpstr>PowerPoint Presentation</vt:lpstr>
      <vt:lpstr>PowerPoint Presentation</vt:lpstr>
      <vt:lpstr>Problem list</vt:lpstr>
      <vt:lpstr>PowerPoint Presentation</vt:lpstr>
      <vt:lpstr>PowerPoint Presentation</vt:lpstr>
      <vt:lpstr>Treatment Planning</vt:lpstr>
      <vt:lpstr>PowerPoint Presentation</vt:lpstr>
      <vt:lpstr>PowerPoint Presentation</vt:lpstr>
      <vt:lpstr>PowerPoint Presentation</vt:lpstr>
      <vt:lpstr>PowerPoint Presentation</vt:lpstr>
      <vt:lpstr>PowerPoint Presentation</vt:lpstr>
      <vt:lpstr>Progress notes</vt:lpstr>
      <vt:lpstr>PowerPoint Presentation</vt:lpstr>
      <vt:lpstr>PowerPoint Presentation</vt:lpstr>
      <vt:lpstr>PowerPoint Presentation</vt:lpstr>
      <vt:lpstr>Collateral Services</vt:lpstr>
      <vt:lpstr>Progress Note Examples</vt:lpstr>
      <vt:lpstr>Progress Note Example</vt:lpstr>
      <vt:lpstr>PowerPoint Presentation</vt:lpstr>
      <vt:lpstr>Duplicate Service Errors</vt:lpstr>
      <vt:lpstr>Service Errors</vt:lpstr>
      <vt:lpstr>Minimum Time to Bill</vt:lpstr>
      <vt:lpstr>Resources &amp; CalAIM Payment Reform</vt:lpstr>
      <vt:lpstr>CalAIM Payment Reform</vt:lpstr>
      <vt:lpstr>CalAIM Payment Reform</vt:lpstr>
      <vt:lpstr>Lockout Guide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 BEHAVIORAL HEALTH AND RECOVERY SERVICES</dc:title>
  <dc:creator>COM</dc:creator>
  <cp:lastModifiedBy>Steve Wilbur</cp:lastModifiedBy>
  <cp:revision>248</cp:revision>
  <cp:lastPrinted>2017-06-03T18:33:32Z</cp:lastPrinted>
  <dcterms:created xsi:type="dcterms:W3CDTF">2017-06-02T16:24:09Z</dcterms:created>
  <dcterms:modified xsi:type="dcterms:W3CDTF">2026-05-07T18:22:12Z</dcterms:modified>
</cp:coreProperties>
</file>