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sldIdLst>
    <p:sldId id="256" r:id="rId2"/>
    <p:sldId id="283" r:id="rId3"/>
    <p:sldId id="257" r:id="rId4"/>
    <p:sldId id="285" r:id="rId5"/>
    <p:sldId id="313" r:id="rId6"/>
    <p:sldId id="314" r:id="rId7"/>
    <p:sldId id="315" r:id="rId8"/>
    <p:sldId id="259" r:id="rId9"/>
    <p:sldId id="303" r:id="rId10"/>
    <p:sldId id="317" r:id="rId11"/>
    <p:sldId id="318" r:id="rId12"/>
    <p:sldId id="311" r:id="rId13"/>
    <p:sldId id="301" r:id="rId14"/>
    <p:sldId id="261" r:id="rId15"/>
    <p:sldId id="289" r:id="rId16"/>
    <p:sldId id="272" r:id="rId17"/>
    <p:sldId id="291" r:id="rId18"/>
    <p:sldId id="274" r:id="rId19"/>
    <p:sldId id="292" r:id="rId20"/>
    <p:sldId id="293" r:id="rId21"/>
    <p:sldId id="294" r:id="rId22"/>
    <p:sldId id="295" r:id="rId23"/>
    <p:sldId id="296" r:id="rId24"/>
    <p:sldId id="275" r:id="rId25"/>
    <p:sldId id="297" r:id="rId26"/>
    <p:sldId id="308" r:id="rId27"/>
    <p:sldId id="298" r:id="rId28"/>
    <p:sldId id="309" r:id="rId29"/>
    <p:sldId id="300" r:id="rId30"/>
    <p:sldId id="310" r:id="rId31"/>
    <p:sldId id="304" r:id="rId32"/>
    <p:sldId id="312" r:id="rId33"/>
    <p:sldId id="31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7BEC2A-7D2F-4333-8C84-00879CB7CD54}">
          <p14:sldIdLst>
            <p14:sldId id="256"/>
            <p14:sldId id="283"/>
            <p14:sldId id="257"/>
            <p14:sldId id="285"/>
            <p14:sldId id="313"/>
            <p14:sldId id="314"/>
            <p14:sldId id="315"/>
            <p14:sldId id="259"/>
            <p14:sldId id="303"/>
            <p14:sldId id="317"/>
            <p14:sldId id="318"/>
            <p14:sldId id="311"/>
            <p14:sldId id="301"/>
            <p14:sldId id="261"/>
            <p14:sldId id="289"/>
            <p14:sldId id="272"/>
            <p14:sldId id="291"/>
            <p14:sldId id="274"/>
            <p14:sldId id="292"/>
            <p14:sldId id="293"/>
            <p14:sldId id="294"/>
            <p14:sldId id="295"/>
            <p14:sldId id="296"/>
            <p14:sldId id="275"/>
            <p14:sldId id="297"/>
            <p14:sldId id="308"/>
            <p14:sldId id="298"/>
            <p14:sldId id="309"/>
            <p14:sldId id="300"/>
            <p14:sldId id="310"/>
            <p14:sldId id="304"/>
            <p14:sldId id="312"/>
            <p14:sldId id="31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bur, Steve" initials="WS" lastIdx="1" clrIdx="0">
    <p:extLst>
      <p:ext uri="{19B8F6BF-5375-455C-9EA6-DF929625EA0E}">
        <p15:presenceInfo xmlns:p15="http://schemas.microsoft.com/office/powerpoint/2012/main" userId="S::SWilbur@marincounty.org::7d7d7b85-2016-4f03-85d4-91afdc0007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58" autoAdjust="0"/>
    <p:restoredTop sz="94660"/>
  </p:normalViewPr>
  <p:slideViewPr>
    <p:cSldViewPr snapToGrid="0">
      <p:cViewPr varScale="1">
        <p:scale>
          <a:sx n="59" d="100"/>
          <a:sy n="59" d="100"/>
        </p:scale>
        <p:origin x="90" y="3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CDE147-DBA7-4D64-B8C3-F3C29B079022}"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08608-FE45-4C04-9293-4929599E666F}" type="slidenum">
              <a:rPr lang="en-US" smtClean="0"/>
              <a:t>‹#›</a:t>
            </a:fld>
            <a:endParaRPr lang="en-US"/>
          </a:p>
        </p:txBody>
      </p:sp>
    </p:spTree>
    <p:extLst>
      <p:ext uri="{BB962C8B-B14F-4D97-AF65-F5344CB8AC3E}">
        <p14:creationId xmlns:p14="http://schemas.microsoft.com/office/powerpoint/2010/main" val="333772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CDE147-DBA7-4D64-B8C3-F3C29B079022}"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08608-FE45-4C04-9293-4929599E666F}" type="slidenum">
              <a:rPr lang="en-US" smtClean="0"/>
              <a:t>‹#›</a:t>
            </a:fld>
            <a:endParaRPr lang="en-US"/>
          </a:p>
        </p:txBody>
      </p:sp>
    </p:spTree>
    <p:extLst>
      <p:ext uri="{BB962C8B-B14F-4D97-AF65-F5344CB8AC3E}">
        <p14:creationId xmlns:p14="http://schemas.microsoft.com/office/powerpoint/2010/main" val="296587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CDE147-DBA7-4D64-B8C3-F3C29B079022}"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08608-FE45-4C04-9293-4929599E666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31112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CDE147-DBA7-4D64-B8C3-F3C29B079022}"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08608-FE45-4C04-9293-4929599E666F}" type="slidenum">
              <a:rPr lang="en-US" smtClean="0"/>
              <a:t>‹#›</a:t>
            </a:fld>
            <a:endParaRPr lang="en-US"/>
          </a:p>
        </p:txBody>
      </p:sp>
    </p:spTree>
    <p:extLst>
      <p:ext uri="{BB962C8B-B14F-4D97-AF65-F5344CB8AC3E}">
        <p14:creationId xmlns:p14="http://schemas.microsoft.com/office/powerpoint/2010/main" val="403350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CDE147-DBA7-4D64-B8C3-F3C29B079022}"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08608-FE45-4C04-9293-4929599E666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2778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CDE147-DBA7-4D64-B8C3-F3C29B079022}"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08608-FE45-4C04-9293-4929599E666F}" type="slidenum">
              <a:rPr lang="en-US" smtClean="0"/>
              <a:t>‹#›</a:t>
            </a:fld>
            <a:endParaRPr lang="en-US"/>
          </a:p>
        </p:txBody>
      </p:sp>
    </p:spTree>
    <p:extLst>
      <p:ext uri="{BB962C8B-B14F-4D97-AF65-F5344CB8AC3E}">
        <p14:creationId xmlns:p14="http://schemas.microsoft.com/office/powerpoint/2010/main" val="2752748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CDE147-DBA7-4D64-B8C3-F3C29B079022}"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08608-FE45-4C04-9293-4929599E666F}" type="slidenum">
              <a:rPr lang="en-US" smtClean="0"/>
              <a:t>‹#›</a:t>
            </a:fld>
            <a:endParaRPr lang="en-US"/>
          </a:p>
        </p:txBody>
      </p:sp>
    </p:spTree>
    <p:extLst>
      <p:ext uri="{BB962C8B-B14F-4D97-AF65-F5344CB8AC3E}">
        <p14:creationId xmlns:p14="http://schemas.microsoft.com/office/powerpoint/2010/main" val="1547031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CDE147-DBA7-4D64-B8C3-F3C29B079022}"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08608-FE45-4C04-9293-4929599E666F}" type="slidenum">
              <a:rPr lang="en-US" smtClean="0"/>
              <a:t>‹#›</a:t>
            </a:fld>
            <a:endParaRPr lang="en-US"/>
          </a:p>
        </p:txBody>
      </p:sp>
    </p:spTree>
    <p:extLst>
      <p:ext uri="{BB962C8B-B14F-4D97-AF65-F5344CB8AC3E}">
        <p14:creationId xmlns:p14="http://schemas.microsoft.com/office/powerpoint/2010/main" val="286877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CDE147-DBA7-4D64-B8C3-F3C29B079022}"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08608-FE45-4C04-9293-4929599E666F}" type="slidenum">
              <a:rPr lang="en-US" smtClean="0"/>
              <a:t>‹#›</a:t>
            </a:fld>
            <a:endParaRPr lang="en-US"/>
          </a:p>
        </p:txBody>
      </p:sp>
    </p:spTree>
    <p:extLst>
      <p:ext uri="{BB962C8B-B14F-4D97-AF65-F5344CB8AC3E}">
        <p14:creationId xmlns:p14="http://schemas.microsoft.com/office/powerpoint/2010/main" val="60010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CDE147-DBA7-4D64-B8C3-F3C29B079022}"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08608-FE45-4C04-9293-4929599E666F}" type="slidenum">
              <a:rPr lang="en-US" smtClean="0"/>
              <a:t>‹#›</a:t>
            </a:fld>
            <a:endParaRPr lang="en-US"/>
          </a:p>
        </p:txBody>
      </p:sp>
    </p:spTree>
    <p:extLst>
      <p:ext uri="{BB962C8B-B14F-4D97-AF65-F5344CB8AC3E}">
        <p14:creationId xmlns:p14="http://schemas.microsoft.com/office/powerpoint/2010/main" val="2089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CDE147-DBA7-4D64-B8C3-F3C29B079022}"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08608-FE45-4C04-9293-4929599E666F}" type="slidenum">
              <a:rPr lang="en-US" smtClean="0"/>
              <a:t>‹#›</a:t>
            </a:fld>
            <a:endParaRPr lang="en-US"/>
          </a:p>
        </p:txBody>
      </p:sp>
    </p:spTree>
    <p:extLst>
      <p:ext uri="{BB962C8B-B14F-4D97-AF65-F5344CB8AC3E}">
        <p14:creationId xmlns:p14="http://schemas.microsoft.com/office/powerpoint/2010/main" val="44475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CDE147-DBA7-4D64-B8C3-F3C29B079022}" type="datetimeFigureOut">
              <a:rPr lang="en-US" smtClean="0"/>
              <a:t>6/12/2026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08608-FE45-4C04-9293-4929599E666F}" type="slidenum">
              <a:rPr lang="en-US" smtClean="0"/>
              <a:t>‹#›</a:t>
            </a:fld>
            <a:endParaRPr lang="en-US"/>
          </a:p>
        </p:txBody>
      </p:sp>
    </p:spTree>
    <p:extLst>
      <p:ext uri="{BB962C8B-B14F-4D97-AF65-F5344CB8AC3E}">
        <p14:creationId xmlns:p14="http://schemas.microsoft.com/office/powerpoint/2010/main" val="265854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CDE147-DBA7-4D64-B8C3-F3C29B079022}" type="datetimeFigureOut">
              <a:rPr lang="en-US" smtClean="0"/>
              <a:t>6/12/2026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08608-FE45-4C04-9293-4929599E666F}" type="slidenum">
              <a:rPr lang="en-US" smtClean="0"/>
              <a:t>‹#›</a:t>
            </a:fld>
            <a:endParaRPr lang="en-US"/>
          </a:p>
        </p:txBody>
      </p:sp>
    </p:spTree>
    <p:extLst>
      <p:ext uri="{BB962C8B-B14F-4D97-AF65-F5344CB8AC3E}">
        <p14:creationId xmlns:p14="http://schemas.microsoft.com/office/powerpoint/2010/main" val="216306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DE147-DBA7-4D64-B8C3-F3C29B079022}" type="datetimeFigureOut">
              <a:rPr lang="en-US" smtClean="0"/>
              <a:t>6/12/2026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08608-FE45-4C04-9293-4929599E666F}" type="slidenum">
              <a:rPr lang="en-US" smtClean="0"/>
              <a:t>‹#›</a:t>
            </a:fld>
            <a:endParaRPr lang="en-US"/>
          </a:p>
        </p:txBody>
      </p:sp>
    </p:spTree>
    <p:extLst>
      <p:ext uri="{BB962C8B-B14F-4D97-AF65-F5344CB8AC3E}">
        <p14:creationId xmlns:p14="http://schemas.microsoft.com/office/powerpoint/2010/main" val="281931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CDE147-DBA7-4D64-B8C3-F3C29B079022}"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08608-FE45-4C04-9293-4929599E666F}" type="slidenum">
              <a:rPr lang="en-US" smtClean="0"/>
              <a:t>‹#›</a:t>
            </a:fld>
            <a:endParaRPr lang="en-US"/>
          </a:p>
        </p:txBody>
      </p:sp>
    </p:spTree>
    <p:extLst>
      <p:ext uri="{BB962C8B-B14F-4D97-AF65-F5344CB8AC3E}">
        <p14:creationId xmlns:p14="http://schemas.microsoft.com/office/powerpoint/2010/main" val="376426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ECDE147-DBA7-4D64-B8C3-F3C29B079022}"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08608-FE45-4C04-9293-4929599E666F}" type="slidenum">
              <a:rPr lang="en-US" smtClean="0"/>
              <a:t>‹#›</a:t>
            </a:fld>
            <a:endParaRPr lang="en-US"/>
          </a:p>
        </p:txBody>
      </p:sp>
    </p:spTree>
    <p:extLst>
      <p:ext uri="{BB962C8B-B14F-4D97-AF65-F5344CB8AC3E}">
        <p14:creationId xmlns:p14="http://schemas.microsoft.com/office/powerpoint/2010/main" val="152408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CDE147-DBA7-4D64-B8C3-F3C29B079022}" type="datetimeFigureOut">
              <a:rPr lang="en-US" smtClean="0"/>
              <a:t>6/12/2026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8608608-FE45-4C04-9293-4929599E666F}" type="slidenum">
              <a:rPr lang="en-US" smtClean="0"/>
              <a:t>‹#›</a:t>
            </a:fld>
            <a:endParaRPr lang="en-US"/>
          </a:p>
        </p:txBody>
      </p:sp>
    </p:spTree>
    <p:extLst>
      <p:ext uri="{BB962C8B-B14F-4D97-AF65-F5344CB8AC3E}">
        <p14:creationId xmlns:p14="http://schemas.microsoft.com/office/powerpoint/2010/main" val="1671311735"/>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dhcs.ca.gov/wp-content/uploads/2025/10/BHIN-25-014-Mental-Health-Plan-and-Drug-Medi-Cal-Organized-Delivery-System-Plan-Grievance-and-Appeal-Requirements-with-Revised-Member-Notice-Templates.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s://hhs.marincounty.gov/services/behavioral-health-contractor-resourc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mailto:BHRSQM@marincounty.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hrs.co.marin.ca.us/node/38738" TargetMode="External"/><Relationship Id="rId2" Type="http://schemas.openxmlformats.org/officeDocument/2006/relationships/hyperlink" Target="https://hhs.marincounty.gov/services/behavioral-health-contractor-resourc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hrs.co.marin.ca.us/node/9629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hrs.co.marin.ca.us/node/7329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2023.calmhsa.org/how-to-complete-a-noabd/"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Notice of Adverse Benefit Determination (NOABD)</a:t>
            </a:r>
          </a:p>
        </p:txBody>
      </p:sp>
      <p:pic>
        <p:nvPicPr>
          <p:cNvPr id="3" name="Picture 2">
            <a:extLst>
              <a:ext uri="{FF2B5EF4-FFF2-40B4-BE49-F238E27FC236}">
                <a16:creationId xmlns:a16="http://schemas.microsoft.com/office/drawing/2014/main" id="{E12F0B7A-4742-49BA-9EA5-99D886256D18}"/>
              </a:ext>
            </a:extLst>
          </p:cNvPr>
          <p:cNvPicPr>
            <a:picLocks noChangeAspect="1"/>
          </p:cNvPicPr>
          <p:nvPr/>
        </p:nvPicPr>
        <p:blipFill>
          <a:blip r:embed="rId2"/>
          <a:stretch>
            <a:fillRect/>
          </a:stretch>
        </p:blipFill>
        <p:spPr>
          <a:xfrm>
            <a:off x="265747" y="5759450"/>
            <a:ext cx="8429625" cy="723900"/>
          </a:xfrm>
          <a:prstGeom prst="rect">
            <a:avLst/>
          </a:prstGeom>
        </p:spPr>
      </p:pic>
    </p:spTree>
    <p:extLst>
      <p:ext uri="{BB962C8B-B14F-4D97-AF65-F5344CB8AC3E}">
        <p14:creationId xmlns:p14="http://schemas.microsoft.com/office/powerpoint/2010/main" val="324534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003CEB-FD21-8FFD-5F7D-3238AE0F46D3}"/>
              </a:ext>
            </a:extLst>
          </p:cNvPr>
          <p:cNvPicPr>
            <a:picLocks noChangeAspect="1"/>
          </p:cNvPicPr>
          <p:nvPr/>
        </p:nvPicPr>
        <p:blipFill>
          <a:blip r:embed="rId2"/>
          <a:stretch>
            <a:fillRect/>
          </a:stretch>
        </p:blipFill>
        <p:spPr>
          <a:xfrm>
            <a:off x="531122" y="0"/>
            <a:ext cx="10791825" cy="6419850"/>
          </a:xfrm>
          <a:prstGeom prst="rect">
            <a:avLst/>
          </a:prstGeom>
        </p:spPr>
      </p:pic>
    </p:spTree>
    <p:extLst>
      <p:ext uri="{BB962C8B-B14F-4D97-AF65-F5344CB8AC3E}">
        <p14:creationId xmlns:p14="http://schemas.microsoft.com/office/powerpoint/2010/main" val="632205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1B81CE-DF49-186A-475E-65A4606FFE14}"/>
              </a:ext>
            </a:extLst>
          </p:cNvPr>
          <p:cNvPicPr>
            <a:picLocks noChangeAspect="1"/>
          </p:cNvPicPr>
          <p:nvPr/>
        </p:nvPicPr>
        <p:blipFill>
          <a:blip r:embed="rId2"/>
          <a:stretch>
            <a:fillRect/>
          </a:stretch>
        </p:blipFill>
        <p:spPr>
          <a:xfrm>
            <a:off x="0" y="419128"/>
            <a:ext cx="12192000" cy="6019744"/>
          </a:xfrm>
          <a:prstGeom prst="rect">
            <a:avLst/>
          </a:prstGeom>
        </p:spPr>
      </p:pic>
    </p:spTree>
    <p:extLst>
      <p:ext uri="{BB962C8B-B14F-4D97-AF65-F5344CB8AC3E}">
        <p14:creationId xmlns:p14="http://schemas.microsoft.com/office/powerpoint/2010/main" val="1020275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B1B819-F614-47BD-B04B-4AB1F6D17C39}"/>
              </a:ext>
            </a:extLst>
          </p:cNvPr>
          <p:cNvPicPr>
            <a:picLocks noChangeAspect="1"/>
          </p:cNvPicPr>
          <p:nvPr/>
        </p:nvPicPr>
        <p:blipFill>
          <a:blip r:embed="rId2"/>
          <a:stretch>
            <a:fillRect/>
          </a:stretch>
        </p:blipFill>
        <p:spPr>
          <a:xfrm>
            <a:off x="1719129" y="0"/>
            <a:ext cx="8219694" cy="6203061"/>
          </a:xfrm>
          <a:prstGeom prst="rect">
            <a:avLst/>
          </a:prstGeom>
        </p:spPr>
      </p:pic>
    </p:spTree>
    <p:extLst>
      <p:ext uri="{BB962C8B-B14F-4D97-AF65-F5344CB8AC3E}">
        <p14:creationId xmlns:p14="http://schemas.microsoft.com/office/powerpoint/2010/main" val="189089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980" y="529737"/>
            <a:ext cx="10058400" cy="1185581"/>
          </a:xfrm>
        </p:spPr>
        <p:txBody>
          <a:bodyPr/>
          <a:lstStyle/>
          <a:p>
            <a:r>
              <a:rPr lang="en-US" dirty="0"/>
              <a:t>What goes in the text box?</a:t>
            </a:r>
          </a:p>
        </p:txBody>
      </p:sp>
      <p:sp>
        <p:nvSpPr>
          <p:cNvPr id="3" name="Content Placeholder 2"/>
          <p:cNvSpPr>
            <a:spLocks noGrp="1"/>
          </p:cNvSpPr>
          <p:nvPr>
            <p:ph idx="1"/>
          </p:nvPr>
        </p:nvSpPr>
        <p:spPr>
          <a:xfrm>
            <a:off x="626533" y="1271589"/>
            <a:ext cx="8911749" cy="4651039"/>
          </a:xfrm>
        </p:spPr>
        <p:txBody>
          <a:bodyPr>
            <a:normAutofit/>
          </a:bodyPr>
          <a:lstStyle/>
          <a:p>
            <a:pPr>
              <a:buFont typeface="Wingdings" panose="05000000000000000000" pitchFamily="2" charset="2"/>
              <a:buChar char="§"/>
            </a:pPr>
            <a:r>
              <a:rPr lang="en-US" sz="2400" dirty="0"/>
              <a:t>Reason(s) for the decision, written in plain language, not jargon </a:t>
            </a:r>
          </a:p>
          <a:p>
            <a:pPr>
              <a:buFont typeface="Wingdings" panose="05000000000000000000" pitchFamily="2" charset="2"/>
              <a:buChar char="§"/>
            </a:pPr>
            <a:r>
              <a:rPr lang="en-US" sz="2400" dirty="0"/>
              <a:t>For medical necessity criteria		</a:t>
            </a:r>
          </a:p>
          <a:p>
            <a:pPr lvl="1">
              <a:buFont typeface="Wingdings" panose="05000000000000000000" pitchFamily="2" charset="2"/>
              <a:buChar char="ü"/>
            </a:pPr>
            <a:r>
              <a:rPr lang="en-US" sz="2400" dirty="0"/>
              <a:t>Which criteria?</a:t>
            </a:r>
          </a:p>
          <a:p>
            <a:pPr lvl="1">
              <a:buFont typeface="Wingdings" panose="05000000000000000000" pitchFamily="2" charset="2"/>
              <a:buChar char="ü"/>
            </a:pPr>
            <a:r>
              <a:rPr lang="en-US" sz="2400" dirty="0"/>
              <a:t>Why not?</a:t>
            </a:r>
          </a:p>
          <a:p>
            <a:pPr>
              <a:buFont typeface="Wingdings" panose="05000000000000000000" pitchFamily="2" charset="2"/>
              <a:buChar char="§"/>
            </a:pPr>
            <a:r>
              <a:rPr lang="en-US" sz="2400" dirty="0"/>
              <a:t>Ratings that support decision</a:t>
            </a:r>
          </a:p>
          <a:p>
            <a:pPr lvl="1">
              <a:buFont typeface="Wingdings" panose="05000000000000000000" pitchFamily="2" charset="2"/>
              <a:buChar char="ü"/>
            </a:pPr>
            <a:r>
              <a:rPr lang="en-US" sz="2400" dirty="0"/>
              <a:t>CANS</a:t>
            </a:r>
          </a:p>
          <a:p>
            <a:pPr lvl="1">
              <a:buFont typeface="Wingdings" panose="05000000000000000000" pitchFamily="2" charset="2"/>
              <a:buChar char="ü"/>
            </a:pPr>
            <a:r>
              <a:rPr lang="en-US" sz="2400" dirty="0"/>
              <a:t>Pediatric Symptom Checklist (PSC)</a:t>
            </a:r>
          </a:p>
          <a:p>
            <a:pPr lvl="1">
              <a:buFont typeface="Wingdings" panose="05000000000000000000" pitchFamily="2" charset="2"/>
              <a:buChar char="ü"/>
            </a:pPr>
            <a:r>
              <a:rPr lang="en-US" sz="2400" dirty="0"/>
              <a:t>ASAM</a:t>
            </a:r>
          </a:p>
          <a:p>
            <a:pPr>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39718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234266" cy="1320800"/>
          </a:xfrm>
        </p:spPr>
        <p:txBody>
          <a:bodyPr/>
          <a:lstStyle/>
          <a:p>
            <a:pPr algn="ctr"/>
            <a:r>
              <a:rPr lang="en-US" dirty="0"/>
              <a:t>ATTACHMENTS</a:t>
            </a:r>
          </a:p>
        </p:txBody>
      </p:sp>
      <p:sp>
        <p:nvSpPr>
          <p:cNvPr id="3" name="Content Placeholder 2"/>
          <p:cNvSpPr>
            <a:spLocks noGrp="1"/>
          </p:cNvSpPr>
          <p:nvPr>
            <p:ph idx="1"/>
          </p:nvPr>
        </p:nvSpPr>
        <p:spPr>
          <a:xfrm>
            <a:off x="579362" y="1365319"/>
            <a:ext cx="9179730" cy="4883081"/>
          </a:xfrm>
        </p:spPr>
        <p:txBody>
          <a:bodyPr>
            <a:normAutofit/>
          </a:bodyPr>
          <a:lstStyle/>
          <a:p>
            <a:endParaRPr lang="en-US" sz="2000" dirty="0"/>
          </a:p>
          <a:p>
            <a:r>
              <a:rPr lang="en-US" sz="2400" dirty="0"/>
              <a:t>Three attachments will be enclosed when sending any NOABD to a member:</a:t>
            </a:r>
          </a:p>
          <a:p>
            <a:pPr lvl="1"/>
            <a:r>
              <a:rPr lang="en-US" sz="2400" dirty="0"/>
              <a:t>“Your Rights” -informs appeal, expedited appeal and State Hearing rights, along with the problem resolution process.</a:t>
            </a:r>
          </a:p>
          <a:p>
            <a:pPr lvl="1"/>
            <a:r>
              <a:rPr lang="en-US" sz="2400" dirty="0"/>
              <a:t>member Non-Discrimination Notice- informs members of the way their rights are protected.</a:t>
            </a:r>
          </a:p>
          <a:p>
            <a:pPr lvl="1"/>
            <a:r>
              <a:rPr lang="en-US" sz="2400" dirty="0"/>
              <a:t>Notice of Availability-language Assistance Taglines -16 different languages</a:t>
            </a:r>
          </a:p>
          <a:p>
            <a:pPr marL="457200" lvl="1" indent="0">
              <a:buNone/>
            </a:pPr>
            <a:r>
              <a:rPr lang="en-US" sz="1000" dirty="0"/>
              <a:t> </a:t>
            </a:r>
          </a:p>
          <a:p>
            <a:pPr marL="457200" lvl="1" indent="0">
              <a:buNone/>
            </a:pPr>
            <a:r>
              <a:rPr lang="en-US" sz="2400" dirty="0">
                <a:solidFill>
                  <a:srgbClr val="7030A0"/>
                </a:solidFill>
              </a:rPr>
              <a:t>	</a:t>
            </a:r>
          </a:p>
          <a:p>
            <a:pPr lvl="1"/>
            <a:endParaRPr lang="en-US" sz="2000" dirty="0"/>
          </a:p>
        </p:txBody>
      </p:sp>
      <p:sp>
        <p:nvSpPr>
          <p:cNvPr id="4" name="Rectangle 3"/>
          <p:cNvSpPr/>
          <p:nvPr/>
        </p:nvSpPr>
        <p:spPr>
          <a:xfrm>
            <a:off x="4665329" y="854501"/>
            <a:ext cx="4292600" cy="830997"/>
          </a:xfrm>
          <a:prstGeom prst="rect">
            <a:avLst/>
          </a:prstGeom>
        </p:spPr>
        <p:txBody>
          <a:bodyPr wrap="square">
            <a:spAutoFit/>
          </a:bodyPr>
          <a:lstStyle/>
          <a:p>
            <a:pPr algn="ctr"/>
            <a:r>
              <a:rPr lang="en-US" sz="2400" b="1" dirty="0">
                <a:ln w="22225">
                  <a:solidFill>
                    <a:schemeClr val="accent2"/>
                  </a:solidFill>
                  <a:prstDash val="solid"/>
                </a:ln>
                <a:solidFill>
                  <a:schemeClr val="accent2">
                    <a:lumMod val="40000"/>
                    <a:lumOff val="60000"/>
                  </a:schemeClr>
                </a:solidFill>
              </a:rPr>
              <a:t>To All Members, </a:t>
            </a:r>
          </a:p>
          <a:p>
            <a:pPr algn="ctr"/>
            <a:r>
              <a:rPr lang="en-US" sz="2400" b="1" dirty="0">
                <a:ln w="22225">
                  <a:solidFill>
                    <a:schemeClr val="accent2"/>
                  </a:solidFill>
                  <a:prstDash val="solid"/>
                </a:ln>
                <a:solidFill>
                  <a:schemeClr val="accent2">
                    <a:lumMod val="40000"/>
                    <a:lumOff val="60000"/>
                  </a:schemeClr>
                </a:solidFill>
              </a:rPr>
              <a:t>Always!</a:t>
            </a:r>
          </a:p>
        </p:txBody>
      </p:sp>
    </p:spTree>
    <p:extLst>
      <p:ext uri="{BB962C8B-B14F-4D97-AF65-F5344CB8AC3E}">
        <p14:creationId xmlns:p14="http://schemas.microsoft.com/office/powerpoint/2010/main" val="331956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20130533"/>
              </p:ext>
            </p:extLst>
          </p:nvPr>
        </p:nvGraphicFramePr>
        <p:xfrm>
          <a:off x="620785" y="518104"/>
          <a:ext cx="9739619" cy="4347215"/>
        </p:xfrm>
        <a:graphic>
          <a:graphicData uri="http://schemas.openxmlformats.org/drawingml/2006/table">
            <a:tbl>
              <a:tblPr firstRow="1" firstCol="1" lastRow="1" lastCol="1" bandRow="1" bandCol="1"/>
              <a:tblGrid>
                <a:gridCol w="994868">
                  <a:extLst>
                    <a:ext uri="{9D8B030D-6E8A-4147-A177-3AD203B41FA5}">
                      <a16:colId xmlns:a16="http://schemas.microsoft.com/office/drawing/2014/main" val="652497379"/>
                    </a:ext>
                  </a:extLst>
                </a:gridCol>
                <a:gridCol w="8744751">
                  <a:extLst>
                    <a:ext uri="{9D8B030D-6E8A-4147-A177-3AD203B41FA5}">
                      <a16:colId xmlns:a16="http://schemas.microsoft.com/office/drawing/2014/main" val="4113524757"/>
                    </a:ext>
                  </a:extLst>
                </a:gridCol>
              </a:tblGrid>
              <a:tr h="331595">
                <a:tc gridSpan="2">
                  <a:txBody>
                    <a:bodyPr/>
                    <a:lstStyle/>
                    <a:p>
                      <a:pPr marL="0" marR="0">
                        <a:spcBef>
                          <a:spcPts val="0"/>
                        </a:spcBef>
                        <a:spcAft>
                          <a:spcPts val="0"/>
                        </a:spcAft>
                      </a:pPr>
                      <a:r>
                        <a:rPr lang="en-US" sz="2000" b="1" dirty="0">
                          <a:effectLst/>
                          <a:latin typeface="Open Sans" panose="020B0606030504020204" pitchFamily="34" charset="0"/>
                          <a:ea typeface="Times New Roman" panose="02020603050405020304" pitchFamily="18" charset="0"/>
                          <a:cs typeface="Times New Roman" panose="02020603050405020304" pitchFamily="18" charset="0"/>
                        </a:rPr>
                        <a:t>NOABD Denial Notice</a:t>
                      </a: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 (Denial of requested service by a member or Provider)</a:t>
                      </a: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240490649"/>
                  </a:ext>
                </a:extLst>
              </a:tr>
              <a:tr h="4015620">
                <a:tc>
                  <a:txBody>
                    <a:bodyPr/>
                    <a:lstStyle/>
                    <a:p>
                      <a:pPr marL="0" marR="0">
                        <a:spcBef>
                          <a:spcPts val="0"/>
                        </a:spcBef>
                        <a:spcAft>
                          <a:spcPts val="0"/>
                        </a:spcAft>
                      </a:pPr>
                      <a:endParaRPr lang="en-US" sz="1000"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Action:</a:t>
                      </a: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Sent to member (and provider, when the request comes from a provider) when we</a:t>
                      </a:r>
                      <a:r>
                        <a:rPr lang="en-US" sz="2000" baseline="0" dirty="0">
                          <a:effectLst/>
                          <a:latin typeface="Open Sans" panose="020B0606030504020204" pitchFamily="34" charset="0"/>
                          <a:ea typeface="Times New Roman" panose="02020603050405020304" pitchFamily="18" charset="0"/>
                          <a:cs typeface="Times New Roman" panose="02020603050405020304" pitchFamily="18" charset="0"/>
                        </a:rPr>
                        <a:t> deny</a:t>
                      </a: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 a request for a service.  Similar to the former NOA A.</a:t>
                      </a:r>
                    </a:p>
                    <a:p>
                      <a:pPr marL="0" marR="0">
                        <a:spcBef>
                          <a:spcPts val="0"/>
                        </a:spcBef>
                        <a:spcAft>
                          <a:spcPts val="0"/>
                        </a:spcAft>
                      </a:pPr>
                      <a:endParaRPr lang="en-US" sz="2000" dirty="0">
                        <a:effectLst/>
                        <a:latin typeface="CG 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Lack of medical necessity for a type or level of a service based on:</a:t>
                      </a:r>
                      <a:endParaRPr lang="en-US" sz="2000" dirty="0">
                        <a:effectLst/>
                        <a:latin typeface="CG Times"/>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Excluded diagnosis </a:t>
                      </a:r>
                      <a:endParaRPr lang="en-US" sz="2000" dirty="0">
                        <a:effectLst/>
                        <a:latin typeface="CG Times"/>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Intervention</a:t>
                      </a:r>
                      <a:r>
                        <a:rPr lang="en-US" sz="2000" baseline="0" dirty="0">
                          <a:effectLst/>
                          <a:latin typeface="Open Sans" panose="020B0606030504020204" pitchFamily="34" charset="0"/>
                          <a:ea typeface="Times New Roman" panose="02020603050405020304" pitchFamily="18" charset="0"/>
                          <a:cs typeface="Times New Roman" panose="02020603050405020304" pitchFamily="18" charset="0"/>
                        </a:rPr>
                        <a:t> won’t help (</a:t>
                      </a: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not likely to reduce impairment or prevent deterioration)</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Wrong</a:t>
                      </a:r>
                      <a:r>
                        <a:rPr lang="en-US" sz="2000" baseline="0" dirty="0">
                          <a:effectLst/>
                          <a:latin typeface="Open Sans" panose="020B0606030504020204" pitchFamily="34" charset="0"/>
                          <a:ea typeface="Times New Roman" panose="02020603050405020304" pitchFamily="18" charset="0"/>
                          <a:cs typeface="Times New Roman" panose="02020603050405020304" pitchFamily="18" charset="0"/>
                        </a:rPr>
                        <a:t> level of care:</a:t>
                      </a: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 </a:t>
                      </a:r>
                    </a:p>
                    <a:p>
                      <a:pPr marL="800100" marR="0" lvl="1" indent="-342900">
                        <a:lnSpc>
                          <a:spcPct val="100000"/>
                        </a:lnSpc>
                        <a:spcBef>
                          <a:spcPts val="0"/>
                        </a:spcBef>
                        <a:spcAft>
                          <a:spcPts val="0"/>
                        </a:spcAft>
                        <a:buFont typeface="Wingdings" panose="05000000000000000000" pitchFamily="2" charset="2"/>
                        <a:buChar char="Ø"/>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Requests  a network provider, but cannot safely be treated in a private office</a:t>
                      </a: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748890"/>
                  </a:ext>
                </a:extLst>
              </a:tr>
            </a:tbl>
          </a:graphicData>
        </a:graphic>
      </p:graphicFrame>
    </p:spTree>
    <p:extLst>
      <p:ext uri="{BB962C8B-B14F-4D97-AF65-F5344CB8AC3E}">
        <p14:creationId xmlns:p14="http://schemas.microsoft.com/office/powerpoint/2010/main" val="2531158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101"/>
            <a:ext cx="10515600" cy="838200"/>
          </a:xfrm>
        </p:spPr>
        <p:txBody>
          <a:bodyPr>
            <a:normAutofit/>
          </a:bodyPr>
          <a:lstStyle/>
          <a:p>
            <a:pPr algn="ctr"/>
            <a:r>
              <a:rPr lang="en-US" dirty="0"/>
              <a:t>Sample NOABD Denial Notice </a:t>
            </a:r>
          </a:p>
        </p:txBody>
      </p:sp>
      <p:sp>
        <p:nvSpPr>
          <p:cNvPr id="3" name="Content Placeholder 2"/>
          <p:cNvSpPr>
            <a:spLocks noGrp="1"/>
          </p:cNvSpPr>
          <p:nvPr>
            <p:ph idx="1"/>
          </p:nvPr>
        </p:nvSpPr>
        <p:spPr>
          <a:xfrm>
            <a:off x="838200" y="1003301"/>
            <a:ext cx="8800750" cy="5173662"/>
          </a:xfrm>
        </p:spPr>
        <p:txBody>
          <a:bodyPr>
            <a:normAutofit/>
          </a:bodyPr>
          <a:lstStyle/>
          <a:p>
            <a:pPr marL="0" indent="0">
              <a:buNone/>
            </a:pPr>
            <a:endParaRPr lang="en-US" sz="2400" dirty="0"/>
          </a:p>
          <a:p>
            <a:r>
              <a:rPr lang="en-US" sz="2400" i="1" dirty="0"/>
              <a:t>“Based on your report that neither you nor family members have a history of significant mental illness and that the upsetting visions and thoughts you experience began after a period of heavy substance use, we do not believe that you qualify for specialty mental health services.  </a:t>
            </a: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4860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50227638"/>
              </p:ext>
            </p:extLst>
          </p:nvPr>
        </p:nvGraphicFramePr>
        <p:xfrm>
          <a:off x="139700" y="612648"/>
          <a:ext cx="9677400" cy="2906828"/>
        </p:xfrm>
        <a:graphic>
          <a:graphicData uri="http://schemas.openxmlformats.org/drawingml/2006/table">
            <a:tbl>
              <a:tblPr firstRow="1" firstCol="1" lastRow="1" lastCol="1" bandRow="1" bandCol="1"/>
              <a:tblGrid>
                <a:gridCol w="1247557">
                  <a:extLst>
                    <a:ext uri="{9D8B030D-6E8A-4147-A177-3AD203B41FA5}">
                      <a16:colId xmlns:a16="http://schemas.microsoft.com/office/drawing/2014/main" val="652497379"/>
                    </a:ext>
                  </a:extLst>
                </a:gridCol>
                <a:gridCol w="8429843">
                  <a:extLst>
                    <a:ext uri="{9D8B030D-6E8A-4147-A177-3AD203B41FA5}">
                      <a16:colId xmlns:a16="http://schemas.microsoft.com/office/drawing/2014/main" val="4113524757"/>
                    </a:ext>
                  </a:extLst>
                </a:gridCol>
              </a:tblGrid>
              <a:tr h="378494">
                <a:tc gridSpan="2">
                  <a:txBody>
                    <a:bodyPr/>
                    <a:lstStyle/>
                    <a:p>
                      <a:pPr marL="0" marR="0">
                        <a:spcBef>
                          <a:spcPts val="0"/>
                        </a:spcBef>
                        <a:spcAft>
                          <a:spcPts val="0"/>
                        </a:spcAft>
                      </a:pPr>
                      <a:r>
                        <a:rPr lang="en-US" sz="2000" b="1" dirty="0">
                          <a:effectLst/>
                          <a:latin typeface="Open Sans" panose="020B0606030504020204" pitchFamily="34" charset="0"/>
                          <a:ea typeface="Times New Roman" panose="02020603050405020304" pitchFamily="18" charset="0"/>
                          <a:cs typeface="Times New Roman" panose="02020603050405020304" pitchFamily="18" charset="0"/>
                        </a:rPr>
                        <a:t>NOABD Other Level of Care Notice</a:t>
                      </a: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240490649"/>
                  </a:ext>
                </a:extLst>
              </a:tr>
              <a:tr h="2528334">
                <a:tc>
                  <a:txBody>
                    <a:bodyPr/>
                    <a:lstStyle/>
                    <a:p>
                      <a:pPr marL="0" marR="0">
                        <a:spcBef>
                          <a:spcPts val="0"/>
                        </a:spcBef>
                        <a:spcAft>
                          <a:spcPts val="0"/>
                        </a:spcAft>
                      </a:pPr>
                      <a:endParaRPr lang="en-US" sz="1000"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Action:</a:t>
                      </a: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member</a:t>
                      </a:r>
                      <a:r>
                        <a:rPr lang="en-US" sz="2000" baseline="0" dirty="0">
                          <a:effectLst/>
                          <a:latin typeface="Open Sans" panose="020B0606030504020204" pitchFamily="34" charset="0"/>
                          <a:ea typeface="Times New Roman" panose="02020603050405020304" pitchFamily="18" charset="0"/>
                          <a:cs typeface="Times New Roman" panose="02020603050405020304" pitchFamily="18" charset="0"/>
                        </a:rPr>
                        <a:t> needs a service, but not </a:t>
                      </a: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Specialty Mental Health Services (SMHS). </a:t>
                      </a:r>
                      <a:r>
                        <a:rPr lang="en-US" sz="2000" b="1" dirty="0">
                          <a:solidFill>
                            <a:srgbClr val="FF0000"/>
                          </a:solidFill>
                          <a:effectLst/>
                          <a:latin typeface="Open Sans" panose="020B0606030504020204" pitchFamily="34" charset="0"/>
                          <a:ea typeface="Times New Roman" panose="02020603050405020304" pitchFamily="18" charset="0"/>
                          <a:cs typeface="Times New Roman" panose="02020603050405020304" pitchFamily="18" charset="0"/>
                        </a:rPr>
                        <a:t>This NOABD to be done every t</a:t>
                      </a:r>
                      <a:r>
                        <a:rPr lang="en-US" sz="2000" b="1" baseline="0" dirty="0">
                          <a:solidFill>
                            <a:srgbClr val="FF0000"/>
                          </a:solidFill>
                          <a:effectLst/>
                          <a:latin typeface="Open Sans" panose="020B0606030504020204" pitchFamily="34" charset="0"/>
                          <a:ea typeface="Times New Roman" panose="02020603050405020304" pitchFamily="18" charset="0"/>
                          <a:cs typeface="Times New Roman" panose="02020603050405020304" pitchFamily="18" charset="0"/>
                        </a:rPr>
                        <a:t>ime we refer to a lower level of care, even if the client is, at the time, in agreement with the referral/step down to a lower level of care. </a:t>
                      </a:r>
                      <a:endParaRPr lang="en-US" sz="2000" b="1" dirty="0">
                        <a:solidFill>
                          <a:srgbClr val="FF0000"/>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000"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Refer to </a:t>
                      </a:r>
                      <a:r>
                        <a:rPr lang="en-US" sz="2000" dirty="0" err="1">
                          <a:effectLst/>
                          <a:latin typeface="Open Sans" panose="020B0606030504020204" pitchFamily="34" charset="0"/>
                          <a:ea typeface="Times New Roman" panose="02020603050405020304" pitchFamily="18" charset="0"/>
                          <a:cs typeface="Times New Roman" panose="02020603050405020304" pitchFamily="18" charset="0"/>
                        </a:rPr>
                        <a:t>Carelon</a:t>
                      </a: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 Managed Care Plan</a:t>
                      </a:r>
                      <a:endParaRPr lang="en-US" sz="2000" baseline="0" dirty="0">
                        <a:effectLst/>
                        <a:latin typeface="Open Sans" panose="020B0606030504020204" pitchFamily="34" charset="0"/>
                        <a:ea typeface="Times New Roman" panose="02020603050405020304" pitchFamily="18"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Non-SMHS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748890"/>
                  </a:ext>
                </a:extLst>
              </a:tr>
            </a:tbl>
          </a:graphicData>
        </a:graphic>
      </p:graphicFrame>
    </p:spTree>
    <p:extLst>
      <p:ext uri="{BB962C8B-B14F-4D97-AF65-F5344CB8AC3E}">
        <p14:creationId xmlns:p14="http://schemas.microsoft.com/office/powerpoint/2010/main" val="4163433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501"/>
            <a:ext cx="10515600" cy="939800"/>
          </a:xfrm>
        </p:spPr>
        <p:txBody>
          <a:bodyPr>
            <a:normAutofit/>
          </a:bodyPr>
          <a:lstStyle/>
          <a:p>
            <a:pPr algn="ctr"/>
            <a:r>
              <a:rPr lang="en-US" dirty="0"/>
              <a:t>Sample NOABD Other Level of Care Notice</a:t>
            </a:r>
          </a:p>
        </p:txBody>
      </p:sp>
      <p:sp>
        <p:nvSpPr>
          <p:cNvPr id="3" name="Content Placeholder 2"/>
          <p:cNvSpPr>
            <a:spLocks noGrp="1"/>
          </p:cNvSpPr>
          <p:nvPr>
            <p:ph idx="1"/>
          </p:nvPr>
        </p:nvSpPr>
        <p:spPr>
          <a:xfrm>
            <a:off x="838200" y="1371600"/>
            <a:ext cx="8909807" cy="4805363"/>
          </a:xfrm>
        </p:spPr>
        <p:txBody>
          <a:bodyPr/>
          <a:lstStyle/>
          <a:p>
            <a:pPr marL="0" indent="0">
              <a:buNone/>
            </a:pPr>
            <a:endParaRPr lang="en-US" dirty="0"/>
          </a:p>
          <a:p>
            <a:pPr marL="0" indent="0">
              <a:buNone/>
            </a:pPr>
            <a:r>
              <a:rPr lang="en-US" sz="2400" dirty="0"/>
              <a:t>“</a:t>
            </a:r>
            <a:r>
              <a:rPr lang="en-US" sz="2400" i="1" dirty="0"/>
              <a:t>We will refer you to </a:t>
            </a:r>
            <a:r>
              <a:rPr lang="en-US" sz="2400" i="1" dirty="0" err="1"/>
              <a:t>Carelon</a:t>
            </a:r>
            <a:r>
              <a:rPr lang="en-US" sz="2400" i="1" dirty="0"/>
              <a:t> for therapy because, based on our assessment, we believe that your depression can be treated by discussing medication with your primary care doctor and by participating in outpatient therapy.  We believe that you are seeking treatment early and have many positive supports and strengths that will help you in treatment before your symptoms become overwhelming.  At this time, you do not meet criteria for access to Specialty Mental Health Services (SMHS) per BHRS 89 policy Criteria for member Access to Specialty Mental Health Services, medical necessity and other coverage requirements.</a:t>
            </a:r>
            <a:endParaRPr lang="en-US" sz="2400" dirty="0"/>
          </a:p>
          <a:p>
            <a:pPr marL="0" indent="0">
              <a:buNone/>
            </a:pPr>
            <a:endParaRPr lang="en-US" dirty="0"/>
          </a:p>
        </p:txBody>
      </p:sp>
    </p:spTree>
    <p:extLst>
      <p:ext uri="{BB962C8B-B14F-4D97-AF65-F5344CB8AC3E}">
        <p14:creationId xmlns:p14="http://schemas.microsoft.com/office/powerpoint/2010/main" val="1021574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55528941"/>
              </p:ext>
            </p:extLst>
          </p:nvPr>
        </p:nvGraphicFramePr>
        <p:xfrm>
          <a:off x="165100" y="323993"/>
          <a:ext cx="10147300" cy="4724400"/>
        </p:xfrm>
        <a:graphic>
          <a:graphicData uri="http://schemas.openxmlformats.org/drawingml/2006/table">
            <a:tbl>
              <a:tblPr firstRow="1" firstCol="1" lastRow="1" lastCol="1" bandRow="1" bandCol="1"/>
              <a:tblGrid>
                <a:gridCol w="1275805">
                  <a:extLst>
                    <a:ext uri="{9D8B030D-6E8A-4147-A177-3AD203B41FA5}">
                      <a16:colId xmlns:a16="http://schemas.microsoft.com/office/drawing/2014/main" val="652497379"/>
                    </a:ext>
                  </a:extLst>
                </a:gridCol>
                <a:gridCol w="8871495">
                  <a:extLst>
                    <a:ext uri="{9D8B030D-6E8A-4147-A177-3AD203B41FA5}">
                      <a16:colId xmlns:a16="http://schemas.microsoft.com/office/drawing/2014/main" val="4113524757"/>
                    </a:ext>
                  </a:extLst>
                </a:gridCol>
              </a:tblGrid>
              <a:tr h="277063">
                <a:tc gridSpan="2">
                  <a:txBody>
                    <a:bodyPr/>
                    <a:lstStyle/>
                    <a:p>
                      <a:pPr marL="0" marR="0">
                        <a:spcBef>
                          <a:spcPts val="0"/>
                        </a:spcBef>
                        <a:spcAft>
                          <a:spcPts val="0"/>
                        </a:spcAft>
                      </a:pPr>
                      <a:r>
                        <a:rPr lang="en-US" sz="2000" b="1" dirty="0">
                          <a:effectLst/>
                          <a:latin typeface="Open Sans" panose="020B0606030504020204" pitchFamily="34" charset="0"/>
                          <a:ea typeface="Times New Roman" panose="02020603050405020304" pitchFamily="18" charset="0"/>
                          <a:cs typeface="Times New Roman" panose="02020603050405020304" pitchFamily="18" charset="0"/>
                        </a:rPr>
                        <a:t>NOABD Timely Access Notice</a:t>
                      </a: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 (Delay in access)</a:t>
                      </a: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240490649"/>
                  </a:ext>
                </a:extLst>
              </a:tr>
              <a:tr h="3398520">
                <a:tc>
                  <a:txBody>
                    <a:bodyPr/>
                    <a:lstStyle/>
                    <a:p>
                      <a:pPr marL="0" marR="0">
                        <a:spcBef>
                          <a:spcPts val="0"/>
                        </a:spcBef>
                        <a:spcAft>
                          <a:spcPts val="0"/>
                        </a:spcAft>
                      </a:pPr>
                      <a:endParaRPr lang="en-US" sz="1000"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Action:</a:t>
                      </a: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Sent to member when there is a delay in providing the member with timely services.  Similar to the former NOA E,</a:t>
                      </a:r>
                      <a:r>
                        <a:rPr lang="en-US" sz="2000" baseline="0" dirty="0">
                          <a:effectLst/>
                          <a:latin typeface="Open Sans" panose="020B0606030504020204" pitchFamily="34" charset="0"/>
                          <a:ea typeface="Times New Roman" panose="02020603050405020304" pitchFamily="18" charset="0"/>
                          <a:cs typeface="Times New Roman" panose="02020603050405020304" pitchFamily="18" charset="0"/>
                        </a:rPr>
                        <a:t> but applies to follow up care, too!</a:t>
                      </a:r>
                      <a:endParaRPr lang="en-US" sz="2000" dirty="0">
                        <a:effectLst/>
                        <a:latin typeface="CG 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2000" dirty="0">
                        <a:effectLst/>
                        <a:latin typeface="CG Times"/>
                        <a:ea typeface="Times New Roman" panose="02020603050405020304" pitchFamily="18" charset="0"/>
                        <a:cs typeface="Times New Roman" panose="02020603050405020304" pitchFamily="18" charset="0"/>
                      </a:endParaRPr>
                    </a:p>
                    <a:p>
                      <a:pPr marL="0" marR="0" lvl="0" indent="0">
                        <a:spcBef>
                          <a:spcPts val="0"/>
                        </a:spcBef>
                        <a:spcAft>
                          <a:spcPts val="0"/>
                        </a:spcAft>
                        <a:buFont typeface="+mj-lt"/>
                        <a:buNone/>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Initial appointment (MH and DMC-ODS)</a:t>
                      </a:r>
                      <a:endParaRPr lang="en-US" sz="2000" dirty="0">
                        <a:effectLst/>
                        <a:latin typeface="CG Times"/>
                        <a:ea typeface="Times New Roman" panose="02020603050405020304" pitchFamily="18" charset="0"/>
                        <a:cs typeface="Times New Roman" panose="02020603050405020304" pitchFamily="18" charset="0"/>
                      </a:endParaRPr>
                    </a:p>
                    <a:p>
                      <a:pPr marL="800100" marR="0" lvl="1" indent="-342900">
                        <a:spcBef>
                          <a:spcPts val="0"/>
                        </a:spcBef>
                        <a:spcAft>
                          <a:spcPts val="0"/>
                        </a:spcAft>
                        <a:buFont typeface="Symbol" panose="05050102010706020507" pitchFamily="18" charset="2"/>
                        <a:buChar char=""/>
                      </a:pPr>
                      <a:r>
                        <a:rPr lang="en-US" sz="2000" b="1" dirty="0">
                          <a:effectLst/>
                          <a:latin typeface="Open Sans" panose="020B0606030504020204" pitchFamily="34" charset="0"/>
                          <a:ea typeface="Times New Roman" panose="02020603050405020304" pitchFamily="18" charset="0"/>
                          <a:cs typeface="Times New Roman" panose="02020603050405020304" pitchFamily="18" charset="0"/>
                        </a:rPr>
                        <a:t>Routine = within 10 business days of request</a:t>
                      </a:r>
                      <a:endParaRPr lang="en-US" sz="2000" b="1" dirty="0">
                        <a:effectLst/>
                        <a:latin typeface="CG Times"/>
                        <a:ea typeface="Times New Roman" panose="02020603050405020304" pitchFamily="18" charset="0"/>
                        <a:cs typeface="Times New Roman" panose="02020603050405020304" pitchFamily="18" charset="0"/>
                      </a:endParaRPr>
                    </a:p>
                    <a:p>
                      <a:pPr marL="800100" marR="0" lvl="1" indent="-342900">
                        <a:spcBef>
                          <a:spcPts val="0"/>
                        </a:spcBef>
                        <a:spcAft>
                          <a:spcPts val="0"/>
                        </a:spcAft>
                        <a:buFont typeface="Symbol" panose="05050102010706020507" pitchFamily="18" charset="2"/>
                        <a:buChar char=""/>
                      </a:pPr>
                      <a:r>
                        <a:rPr lang="en-US" sz="2000" b="1" dirty="0">
                          <a:effectLst/>
                          <a:latin typeface="Open Sans" panose="020B0606030504020204" pitchFamily="34" charset="0"/>
                          <a:ea typeface="Times New Roman" panose="02020603050405020304" pitchFamily="18" charset="0"/>
                          <a:cs typeface="Times New Roman" panose="02020603050405020304" pitchFamily="18" charset="0"/>
                        </a:rPr>
                        <a:t>Urgent = within 96 hours of request</a:t>
                      </a:r>
                      <a:endParaRPr lang="en-US" sz="2000" b="1" dirty="0">
                        <a:effectLst/>
                        <a:latin typeface="CG Times"/>
                        <a:ea typeface="Times New Roman" panose="02020603050405020304" pitchFamily="18" charset="0"/>
                        <a:cs typeface="Times New Roman" panose="02020603050405020304" pitchFamily="18" charset="0"/>
                      </a:endParaRPr>
                    </a:p>
                    <a:p>
                      <a:pPr marL="800100" marR="0" lvl="1" indent="-342900">
                        <a:spcBef>
                          <a:spcPts val="0"/>
                        </a:spcBef>
                        <a:spcAft>
                          <a:spcPts val="0"/>
                        </a:spcAft>
                        <a:buFont typeface="Symbol" panose="05050102010706020507" pitchFamily="18" charset="2"/>
                        <a:buChar char=""/>
                      </a:pPr>
                      <a:r>
                        <a:rPr lang="en-US" sz="2000" b="1" dirty="0">
                          <a:effectLst/>
                          <a:latin typeface="Open Sans" panose="020B0606030504020204" pitchFamily="34" charset="0"/>
                          <a:ea typeface="Times New Roman" panose="02020603050405020304" pitchFamily="18" charset="0"/>
                          <a:cs typeface="Times New Roman" panose="02020603050405020304" pitchFamily="18" charset="0"/>
                        </a:rPr>
                        <a:t>Crisis = within 48 hours of request</a:t>
                      </a:r>
                      <a:endParaRPr lang="en-US" sz="2000" b="1" dirty="0">
                        <a:effectLst/>
                        <a:latin typeface="CG Times"/>
                        <a:ea typeface="Times New Roman" panose="02020603050405020304" pitchFamily="18" charset="0"/>
                        <a:cs typeface="Times New Roman" panose="02020603050405020304" pitchFamily="18" charset="0"/>
                      </a:endParaRPr>
                    </a:p>
                    <a:p>
                      <a:pPr marL="0" marR="0" lvl="0" indent="0">
                        <a:spcBef>
                          <a:spcPts val="0"/>
                        </a:spcBef>
                        <a:spcAft>
                          <a:spcPts val="0"/>
                        </a:spcAft>
                        <a:buFont typeface="+mj-lt"/>
                        <a:buNone/>
                      </a:pPr>
                      <a:endParaRPr lang="en-US" sz="2000"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mj-lt"/>
                        <a:buNone/>
                      </a:pPr>
                      <a:r>
                        <a:rPr lang="en-US" sz="2000" b="1" dirty="0">
                          <a:effectLst/>
                          <a:latin typeface="Open Sans" panose="020B0606030504020204" pitchFamily="34" charset="0"/>
                          <a:ea typeface="Times New Roman" panose="02020603050405020304" pitchFamily="18" charset="0"/>
                          <a:cs typeface="Times New Roman" panose="02020603050405020304" pitchFamily="18" charset="0"/>
                        </a:rPr>
                        <a:t>First offered treatment service after the assessment must be within 10 business days of assessment start date. </a:t>
                      </a:r>
                      <a:endParaRPr lang="en-US" sz="2000" b="1" dirty="0">
                        <a:solidFill>
                          <a:srgbClr val="FF0000"/>
                        </a:solidFill>
                        <a:effectLst/>
                        <a:latin typeface="CG Times"/>
                        <a:ea typeface="Times New Roman" panose="02020603050405020304" pitchFamily="18" charset="0"/>
                        <a:cs typeface="Times New Roman" panose="02020603050405020304" pitchFamily="18" charset="0"/>
                      </a:endParaRPr>
                    </a:p>
                    <a:p>
                      <a:pPr marL="0" marR="0" lvl="0" indent="0">
                        <a:spcBef>
                          <a:spcPts val="0"/>
                        </a:spcBef>
                        <a:spcAft>
                          <a:spcPts val="0"/>
                        </a:spcAft>
                        <a:buFont typeface="+mj-lt"/>
                        <a:buNone/>
                      </a:pPr>
                      <a:endParaRPr lang="en-US" sz="2000" b="1"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mj-lt"/>
                        <a:buNone/>
                      </a:pPr>
                      <a:r>
                        <a:rPr lang="en-US" sz="2000" b="1" dirty="0">
                          <a:effectLst/>
                          <a:latin typeface="Open Sans" panose="020B0606030504020204" pitchFamily="34" charset="0"/>
                          <a:ea typeface="Times New Roman" panose="02020603050405020304" pitchFamily="18" charset="0"/>
                          <a:cs typeface="Times New Roman" panose="02020603050405020304" pitchFamily="18" charset="0"/>
                        </a:rPr>
                        <a:t>Psychiatric assessment within 15 business days of written request</a:t>
                      </a:r>
                      <a:endParaRPr lang="en-US" sz="2000" b="1" dirty="0">
                        <a:effectLst/>
                        <a:latin typeface="CG Times"/>
                        <a:ea typeface="Times New Roman" panose="02020603050405020304" pitchFamily="18" charset="0"/>
                        <a:cs typeface="Times New Roman" panose="02020603050405020304" pitchFamily="18" charset="0"/>
                      </a:endParaRPr>
                    </a:p>
                    <a:p>
                      <a:pPr marL="228600" marR="0">
                        <a:spcBef>
                          <a:spcPts val="0"/>
                        </a:spcBef>
                        <a:spcAft>
                          <a:spcPts val="0"/>
                        </a:spcAft>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748890"/>
                  </a:ext>
                </a:extLst>
              </a:tr>
            </a:tbl>
          </a:graphicData>
        </a:graphic>
      </p:graphicFrame>
    </p:spTree>
    <p:extLst>
      <p:ext uri="{BB962C8B-B14F-4D97-AF65-F5344CB8AC3E}">
        <p14:creationId xmlns:p14="http://schemas.microsoft.com/office/powerpoint/2010/main" val="396572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NOABD?  </a:t>
            </a:r>
          </a:p>
        </p:txBody>
      </p:sp>
      <p:sp>
        <p:nvSpPr>
          <p:cNvPr id="3" name="Content Placeholder 2"/>
          <p:cNvSpPr>
            <a:spLocks noGrp="1"/>
          </p:cNvSpPr>
          <p:nvPr>
            <p:ph idx="1"/>
          </p:nvPr>
        </p:nvSpPr>
        <p:spPr>
          <a:xfrm>
            <a:off x="677334" y="1632082"/>
            <a:ext cx="9313954" cy="4147932"/>
          </a:xfrm>
        </p:spPr>
        <p:txBody>
          <a:bodyPr>
            <a:normAutofit fontScale="77500" lnSpcReduction="20000"/>
          </a:bodyPr>
          <a:lstStyle/>
          <a:p>
            <a:pPr>
              <a:buFont typeface="Wingdings" panose="05000000000000000000" pitchFamily="2" charset="2"/>
              <a:buChar char="Ø"/>
            </a:pPr>
            <a:r>
              <a:rPr lang="en-US" sz="2600" dirty="0"/>
              <a:t>Previously  called Notice of Action (NOA)</a:t>
            </a:r>
          </a:p>
          <a:p>
            <a:pPr>
              <a:buFont typeface="Wingdings" panose="05000000000000000000" pitchFamily="2" charset="2"/>
              <a:buChar char="Ø"/>
            </a:pPr>
            <a:endParaRPr lang="en-US" sz="2600" dirty="0"/>
          </a:p>
          <a:p>
            <a:pPr>
              <a:buFont typeface="Wingdings" panose="05000000000000000000" pitchFamily="2" charset="2"/>
              <a:buChar char="Ø"/>
            </a:pPr>
            <a:r>
              <a:rPr lang="en-US" sz="2600" dirty="0"/>
              <a:t>Formal way to inform a member of a denial or change to their BHRS services and their right to request an appeal if they do not agree</a:t>
            </a:r>
          </a:p>
          <a:p>
            <a:pPr marL="0" indent="0">
              <a:buNone/>
            </a:pPr>
            <a:endParaRPr lang="en-US" sz="2600" dirty="0"/>
          </a:p>
          <a:p>
            <a:pPr>
              <a:buFont typeface="Wingdings" panose="05000000000000000000" pitchFamily="2" charset="2"/>
              <a:buChar char="Ø"/>
            </a:pPr>
            <a:r>
              <a:rPr lang="en-US" sz="2600" dirty="0"/>
              <a:t>Renamed in Federal law (CFR 42 §438) and California law (CCR 9 §1810)</a:t>
            </a:r>
          </a:p>
          <a:p>
            <a:pPr marL="0" indent="0">
              <a:buNone/>
            </a:pPr>
            <a:endParaRPr lang="en-US" sz="2600" dirty="0"/>
          </a:p>
          <a:p>
            <a:pPr>
              <a:buFont typeface="Wingdings" panose="05000000000000000000" pitchFamily="2" charset="2"/>
              <a:buChar char="Ø"/>
            </a:pPr>
            <a:r>
              <a:rPr lang="en-US" sz="2600" dirty="0"/>
              <a:t>Department of Health Care Services templates and attachments limit customization</a:t>
            </a:r>
          </a:p>
          <a:p>
            <a:pPr>
              <a:buFont typeface="Wingdings" panose="05000000000000000000" pitchFamily="2" charset="2"/>
              <a:buChar char="Ø"/>
            </a:pPr>
            <a:endParaRPr lang="en-US" sz="2600" dirty="0"/>
          </a:p>
          <a:p>
            <a:pPr>
              <a:buFont typeface="Wingdings" panose="05000000000000000000" pitchFamily="2" charset="2"/>
              <a:buChar char="Ø"/>
            </a:pPr>
            <a:r>
              <a:rPr lang="en-US" sz="2600" dirty="0"/>
              <a:t>Must be used anytime we limit, deny, terminate or delay a service for a Medi-Cal member</a:t>
            </a:r>
          </a:p>
          <a:p>
            <a:pPr>
              <a:buFont typeface="Wingdings" panose="05000000000000000000" pitchFamily="2" charset="2"/>
              <a:buChar char="Ø"/>
            </a:pPr>
            <a:endParaRPr lang="en-US" sz="2600" dirty="0"/>
          </a:p>
          <a:p>
            <a:endParaRPr lang="en-US" dirty="0"/>
          </a:p>
        </p:txBody>
      </p:sp>
      <p:sp>
        <p:nvSpPr>
          <p:cNvPr id="4" name="TextBox 3">
            <a:extLst>
              <a:ext uri="{FF2B5EF4-FFF2-40B4-BE49-F238E27FC236}">
                <a16:creationId xmlns:a16="http://schemas.microsoft.com/office/drawing/2014/main" id="{6F65D5AE-29A4-D48B-8AAE-E36DFE957F41}"/>
              </a:ext>
            </a:extLst>
          </p:cNvPr>
          <p:cNvSpPr txBox="1"/>
          <p:nvPr/>
        </p:nvSpPr>
        <p:spPr>
          <a:xfrm>
            <a:off x="1946787" y="5928852"/>
            <a:ext cx="6558116" cy="369332"/>
          </a:xfrm>
          <a:prstGeom prst="rect">
            <a:avLst/>
          </a:prstGeom>
          <a:noFill/>
        </p:spPr>
        <p:txBody>
          <a:bodyPr wrap="square" rtlCol="0">
            <a:spAutoFit/>
          </a:bodyPr>
          <a:lstStyle/>
          <a:p>
            <a:r>
              <a:rPr lang="en-US" dirty="0">
                <a:hlinkClick r:id="rId2"/>
              </a:rPr>
              <a:t>BHIN 25-014 NOABDs</a:t>
            </a:r>
            <a:endParaRPr lang="en-US" dirty="0"/>
          </a:p>
        </p:txBody>
      </p:sp>
    </p:spTree>
    <p:extLst>
      <p:ext uri="{BB962C8B-B14F-4D97-AF65-F5344CB8AC3E}">
        <p14:creationId xmlns:p14="http://schemas.microsoft.com/office/powerpoint/2010/main" val="2913507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59495461"/>
              </p:ext>
            </p:extLst>
          </p:nvPr>
        </p:nvGraphicFramePr>
        <p:xfrm>
          <a:off x="190501" y="585218"/>
          <a:ext cx="9791700" cy="3468989"/>
        </p:xfrm>
        <a:graphic>
          <a:graphicData uri="http://schemas.openxmlformats.org/drawingml/2006/table">
            <a:tbl>
              <a:tblPr firstRow="1" firstCol="1" lastRow="1" lastCol="1" bandRow="1" bandCol="1"/>
              <a:tblGrid>
                <a:gridCol w="1426768">
                  <a:extLst>
                    <a:ext uri="{9D8B030D-6E8A-4147-A177-3AD203B41FA5}">
                      <a16:colId xmlns:a16="http://schemas.microsoft.com/office/drawing/2014/main" val="652497379"/>
                    </a:ext>
                  </a:extLst>
                </a:gridCol>
                <a:gridCol w="8364932">
                  <a:extLst>
                    <a:ext uri="{9D8B030D-6E8A-4147-A177-3AD203B41FA5}">
                      <a16:colId xmlns:a16="http://schemas.microsoft.com/office/drawing/2014/main" val="4113524757"/>
                    </a:ext>
                  </a:extLst>
                </a:gridCol>
              </a:tblGrid>
              <a:tr h="272029">
                <a:tc gridSpan="2">
                  <a:txBody>
                    <a:bodyPr/>
                    <a:lstStyle/>
                    <a:p>
                      <a:pPr marL="0" marR="0">
                        <a:spcBef>
                          <a:spcPts val="0"/>
                        </a:spcBef>
                        <a:spcAft>
                          <a:spcPts val="0"/>
                        </a:spcAft>
                      </a:pPr>
                      <a:r>
                        <a:rPr lang="en-US" sz="2000" b="1" dirty="0">
                          <a:effectLst/>
                          <a:latin typeface="Open Sans" panose="020B0606030504020204" pitchFamily="34" charset="0"/>
                          <a:ea typeface="Times New Roman" panose="02020603050405020304" pitchFamily="18" charset="0"/>
                          <a:cs typeface="Times New Roman" panose="02020603050405020304" pitchFamily="18" charset="0"/>
                        </a:rPr>
                        <a:t>NOABD Authorization Delay</a:t>
                      </a: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 </a:t>
                      </a:r>
                      <a:r>
                        <a:rPr lang="en-US" sz="2000" b="1" dirty="0">
                          <a:effectLst/>
                          <a:latin typeface="Open Sans" panose="020B0606030504020204" pitchFamily="34" charset="0"/>
                          <a:ea typeface="Times New Roman" panose="02020603050405020304" pitchFamily="18" charset="0"/>
                          <a:cs typeface="Times New Roman" panose="02020603050405020304" pitchFamily="18" charset="0"/>
                        </a:rPr>
                        <a:t>Notice </a:t>
                      </a: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240490649"/>
                  </a:ext>
                </a:extLst>
              </a:tr>
              <a:tr h="3164189">
                <a:tc>
                  <a:txBody>
                    <a:bodyPr/>
                    <a:lstStyle/>
                    <a:p>
                      <a:pPr marL="0" marR="0">
                        <a:spcBef>
                          <a:spcPts val="0"/>
                        </a:spcBef>
                        <a:spcAft>
                          <a:spcPts val="0"/>
                        </a:spcAft>
                      </a:pPr>
                      <a:endParaRPr lang="en-US" sz="1000"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Action:</a:t>
                      </a: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Sent to member when there is a delay in processing a member’s or a provider’s request for authorization of behavioral health services.  </a:t>
                      </a:r>
                    </a:p>
                    <a:p>
                      <a:pPr marL="0" marR="0">
                        <a:spcBef>
                          <a:spcPts val="0"/>
                        </a:spcBef>
                        <a:spcAft>
                          <a:spcPts val="0"/>
                        </a:spcAft>
                      </a:pPr>
                      <a:endParaRPr lang="en-US" sz="2000"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Examples: </a:t>
                      </a:r>
                    </a:p>
                    <a:p>
                      <a:pPr marL="285750" marR="0" indent="-285750">
                        <a:lnSpc>
                          <a:spcPct val="150000"/>
                        </a:lnSpc>
                        <a:spcBef>
                          <a:spcPts val="0"/>
                        </a:spcBef>
                        <a:spcAft>
                          <a:spcPts val="0"/>
                        </a:spcAft>
                        <a:buFont typeface="Wingdings" panose="05000000000000000000" pitchFamily="2" charset="2"/>
                        <a:buChar char="Ø"/>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Delay in authorizing SMHS (must be within 5 Business Days of the Assessment Start)</a:t>
                      </a:r>
                    </a:p>
                    <a:p>
                      <a:pPr marL="0" marR="0" indent="0">
                        <a:lnSpc>
                          <a:spcPct val="150000"/>
                        </a:lnSpc>
                        <a:spcBef>
                          <a:spcPts val="0"/>
                        </a:spcBef>
                        <a:spcAft>
                          <a:spcPts val="0"/>
                        </a:spcAft>
                        <a:buFont typeface="Wingdings" panose="05000000000000000000" pitchFamily="2" charset="2"/>
                        <a:buNone/>
                      </a:pP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748890"/>
                  </a:ext>
                </a:extLst>
              </a:tr>
            </a:tbl>
          </a:graphicData>
        </a:graphic>
      </p:graphicFrame>
    </p:spTree>
    <p:extLst>
      <p:ext uri="{BB962C8B-B14F-4D97-AF65-F5344CB8AC3E}">
        <p14:creationId xmlns:p14="http://schemas.microsoft.com/office/powerpoint/2010/main" val="2459633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74844899"/>
              </p:ext>
            </p:extLst>
          </p:nvPr>
        </p:nvGraphicFramePr>
        <p:xfrm>
          <a:off x="127001" y="331910"/>
          <a:ext cx="10160000" cy="10399622"/>
        </p:xfrm>
        <a:graphic>
          <a:graphicData uri="http://schemas.openxmlformats.org/drawingml/2006/table">
            <a:tbl>
              <a:tblPr firstRow="1" firstCol="1" lastRow="1" lastCol="1" bandRow="1" bandCol="1"/>
              <a:tblGrid>
                <a:gridCol w="1345080">
                  <a:extLst>
                    <a:ext uri="{9D8B030D-6E8A-4147-A177-3AD203B41FA5}">
                      <a16:colId xmlns:a16="http://schemas.microsoft.com/office/drawing/2014/main" val="652497379"/>
                    </a:ext>
                  </a:extLst>
                </a:gridCol>
                <a:gridCol w="8814920">
                  <a:extLst>
                    <a:ext uri="{9D8B030D-6E8A-4147-A177-3AD203B41FA5}">
                      <a16:colId xmlns:a16="http://schemas.microsoft.com/office/drawing/2014/main" val="4113524757"/>
                    </a:ext>
                  </a:extLst>
                </a:gridCol>
              </a:tblGrid>
              <a:tr h="366556">
                <a:tc gridSpan="2">
                  <a:txBody>
                    <a:bodyPr/>
                    <a:lstStyle/>
                    <a:p>
                      <a:pPr marL="0" marR="0">
                        <a:spcBef>
                          <a:spcPts val="0"/>
                        </a:spcBef>
                        <a:spcAft>
                          <a:spcPts val="0"/>
                        </a:spcAft>
                      </a:pPr>
                      <a:r>
                        <a:rPr lang="en-US" sz="2000" b="1" dirty="0">
                          <a:effectLst/>
                          <a:latin typeface="Open Sans" panose="020B0606030504020204" pitchFamily="34" charset="0"/>
                          <a:ea typeface="Times New Roman" panose="02020603050405020304" pitchFamily="18" charset="0"/>
                          <a:cs typeface="Times New Roman" panose="02020603050405020304" pitchFamily="18" charset="0"/>
                        </a:rPr>
                        <a:t>NOABD Termination Notice</a:t>
                      </a: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 (Termination of previously authorized services)</a:t>
                      </a: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240490649"/>
                  </a:ext>
                </a:extLst>
              </a:tr>
              <a:tr h="5016533">
                <a:tc>
                  <a:txBody>
                    <a:bodyPr/>
                    <a:lstStyle/>
                    <a:p>
                      <a:pPr marL="0" marR="0">
                        <a:spcBef>
                          <a:spcPts val="0"/>
                        </a:spcBef>
                        <a:spcAft>
                          <a:spcPts val="0"/>
                        </a:spcAft>
                      </a:pPr>
                      <a:endParaRPr lang="en-US" sz="500" dirty="0">
                        <a:effectLst/>
                        <a:latin typeface="Open Sans" panose="020B0606030504020204" pitchFamily="34" charset="0"/>
                        <a:ea typeface="Open Sans" panose="020B0606030504020204" pitchFamily="34" charset="0"/>
                        <a:cs typeface="Open Sans" panose="020B0606030504020204" pitchFamily="34" charset="0"/>
                      </a:endParaRPr>
                    </a:p>
                    <a:p>
                      <a:pPr marL="0" marR="0">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effectLst/>
                        <a:latin typeface="Open Sans" panose="020B0606030504020204" pitchFamily="34" charset="0"/>
                        <a:ea typeface="Open Sans" panose="020B0606030504020204" pitchFamily="34" charset="0"/>
                        <a:cs typeface="Open Sans" panose="020B0606030504020204" pitchFamily="34" charset="0"/>
                      </a:endParaRPr>
                    </a:p>
                    <a:p>
                      <a:pPr marL="0" marR="0">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Sent to member and provider when BHRS terminates, reduces or suspends a </a:t>
                      </a:r>
                      <a:r>
                        <a:rPr lang="en-US" sz="2000" u="sng" dirty="0">
                          <a:effectLst/>
                          <a:latin typeface="Open Sans" panose="020B0606030504020204" pitchFamily="34" charset="0"/>
                          <a:ea typeface="Open Sans" panose="020B0606030504020204" pitchFamily="34" charset="0"/>
                          <a:cs typeface="Open Sans" panose="020B0606030504020204" pitchFamily="34" charset="0"/>
                        </a:rPr>
                        <a:t>previously authorized</a:t>
                      </a:r>
                      <a:r>
                        <a:rPr lang="en-US" sz="2000" dirty="0">
                          <a:effectLst/>
                          <a:latin typeface="Open Sans" panose="020B0606030504020204" pitchFamily="34" charset="0"/>
                          <a:ea typeface="Open Sans" panose="020B0606030504020204" pitchFamily="34" charset="0"/>
                          <a:cs typeface="Open Sans" panose="020B0606030504020204" pitchFamily="34" charset="0"/>
                        </a:rPr>
                        <a:t> service</a:t>
                      </a:r>
                      <a:r>
                        <a:rPr lang="en-US" sz="2000" baseline="0" dirty="0">
                          <a:effectLst/>
                          <a:latin typeface="Open Sans" panose="020B0606030504020204" pitchFamily="34" charset="0"/>
                          <a:ea typeface="Open Sans" panose="020B0606030504020204" pitchFamily="34" charset="0"/>
                          <a:cs typeface="Open Sans" panose="020B0606030504020204" pitchFamily="34" charset="0"/>
                        </a:rPr>
                        <a:t> (or ends treatment that a client still wants)</a:t>
                      </a:r>
                      <a:r>
                        <a:rPr lang="en-US" sz="2000" dirty="0">
                          <a:effectLst/>
                          <a:latin typeface="Open Sans" panose="020B0606030504020204" pitchFamily="34" charset="0"/>
                          <a:ea typeface="Open Sans" panose="020B0606030504020204" pitchFamily="34" charset="0"/>
                          <a:cs typeface="Open Sans" panose="020B0606030504020204" pitchFamily="34" charset="0"/>
                        </a:rPr>
                        <a:t>  </a:t>
                      </a:r>
                    </a:p>
                    <a:p>
                      <a:pPr marL="0" marR="0">
                        <a:spcBef>
                          <a:spcPts val="0"/>
                        </a:spcBef>
                        <a:spcAft>
                          <a:spcPts val="0"/>
                        </a:spcAft>
                      </a:pP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00000"/>
                        </a:lnSpc>
                        <a:spcBef>
                          <a:spcPts val="0"/>
                        </a:spcBef>
                        <a:spcAft>
                          <a:spcPts val="0"/>
                        </a:spcAft>
                      </a:pP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00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Mental Health:</a:t>
                      </a:r>
                    </a:p>
                    <a:p>
                      <a:pPr marL="0" marR="0">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1.         Planned, successful terminations (document in </a:t>
                      </a:r>
                      <a:r>
                        <a:rPr lang="en-US" sz="2000" dirty="0" err="1">
                          <a:effectLst/>
                          <a:latin typeface="Open Sans" panose="020B0606030504020204" pitchFamily="34" charset="0"/>
                          <a:ea typeface="Open Sans" panose="020B0606030504020204" pitchFamily="34" charset="0"/>
                          <a:cs typeface="Open Sans" panose="020B0606030504020204" pitchFamily="34" charset="0"/>
                        </a:rPr>
                        <a:t>Smartcare</a:t>
                      </a:r>
                      <a:r>
                        <a:rPr lang="en-US" sz="20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No NOABD</a:t>
                      </a:r>
                    </a:p>
                    <a:p>
                      <a:pPr marL="0" marR="0">
                        <a:spcBef>
                          <a:spcPts val="0"/>
                        </a:spcBef>
                        <a:spcAft>
                          <a:spcPts val="0"/>
                        </a:spcAft>
                      </a:pP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2.         Unplanned terminations/client withdraws</a:t>
                      </a:r>
                    </a:p>
                    <a:p>
                      <a:pPr marL="0" marR="0">
                        <a:spcBef>
                          <a:spcPts val="0"/>
                        </a:spcBef>
                        <a:spcAft>
                          <a:spcPts val="0"/>
                        </a:spcAft>
                      </a:pP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	Document outreach calls and send NOABD Termination 10 business days prior to closure (can be instead of Call/Close letter)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748890"/>
                  </a:ext>
                </a:extLst>
              </a:tr>
              <a:tr h="5016533">
                <a:tc>
                  <a:txBody>
                    <a:bodyPr/>
                    <a:lstStyle/>
                    <a:p>
                      <a:pPr marL="0" marR="0">
                        <a:spcBef>
                          <a:spcPts val="0"/>
                        </a:spcBef>
                        <a:spcAft>
                          <a:spcPts val="0"/>
                        </a:spcAft>
                      </a:pPr>
                      <a:endParaRPr lang="en-US" sz="2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4636654"/>
                  </a:ext>
                </a:extLst>
              </a:tr>
            </a:tbl>
          </a:graphicData>
        </a:graphic>
      </p:graphicFrame>
    </p:spTree>
    <p:extLst>
      <p:ext uri="{BB962C8B-B14F-4D97-AF65-F5344CB8AC3E}">
        <p14:creationId xmlns:p14="http://schemas.microsoft.com/office/powerpoint/2010/main" val="1208944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901"/>
            <a:ext cx="10515600" cy="965200"/>
          </a:xfrm>
        </p:spPr>
        <p:txBody>
          <a:bodyPr>
            <a:normAutofit/>
          </a:bodyPr>
          <a:lstStyle/>
          <a:p>
            <a:pPr algn="ctr"/>
            <a:r>
              <a:rPr lang="en-US" dirty="0"/>
              <a:t>Sample NOABD Termination Notice </a:t>
            </a:r>
          </a:p>
        </p:txBody>
      </p:sp>
      <p:sp>
        <p:nvSpPr>
          <p:cNvPr id="3" name="Content Placeholder 2"/>
          <p:cNvSpPr>
            <a:spLocks noGrp="1"/>
          </p:cNvSpPr>
          <p:nvPr>
            <p:ph idx="1"/>
          </p:nvPr>
        </p:nvSpPr>
        <p:spPr>
          <a:xfrm>
            <a:off x="88900" y="1460500"/>
            <a:ext cx="9931400" cy="4716463"/>
          </a:xfrm>
        </p:spPr>
        <p:txBody>
          <a:bodyPr>
            <a:normAutofit/>
          </a:bodyPr>
          <a:lstStyle/>
          <a:p>
            <a:pPr marL="0" indent="0">
              <a:buNone/>
            </a:pPr>
            <a:endParaRPr lang="en-US" sz="2400" dirty="0"/>
          </a:p>
          <a:p>
            <a:pPr marL="0" indent="0">
              <a:buNone/>
            </a:pPr>
            <a:endParaRPr lang="en-US" sz="2400" dirty="0"/>
          </a:p>
          <a:p>
            <a:r>
              <a:rPr lang="en-US" sz="2400" i="1" dirty="0"/>
              <a:t>“We are ending your services because you have not kept an appointment with us since 12/02/2022. We will close your case on 1/31/2025 unless you call your provider to schedule an appointment.”</a:t>
            </a:r>
            <a:endParaRPr lang="en-US" sz="2400" dirty="0"/>
          </a:p>
          <a:p>
            <a:endParaRPr lang="en-US" dirty="0"/>
          </a:p>
        </p:txBody>
      </p:sp>
    </p:spTree>
    <p:extLst>
      <p:ext uri="{BB962C8B-B14F-4D97-AF65-F5344CB8AC3E}">
        <p14:creationId xmlns:p14="http://schemas.microsoft.com/office/powerpoint/2010/main" val="9861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19255345"/>
              </p:ext>
            </p:extLst>
          </p:nvPr>
        </p:nvGraphicFramePr>
        <p:xfrm>
          <a:off x="190500" y="585216"/>
          <a:ext cx="9766300" cy="3340832"/>
        </p:xfrm>
        <a:graphic>
          <a:graphicData uri="http://schemas.openxmlformats.org/drawingml/2006/table">
            <a:tbl>
              <a:tblPr firstRow="1" firstCol="1" lastRow="1" lastCol="1" bandRow="1" bandCol="1"/>
              <a:tblGrid>
                <a:gridCol w="1439330">
                  <a:extLst>
                    <a:ext uri="{9D8B030D-6E8A-4147-A177-3AD203B41FA5}">
                      <a16:colId xmlns:a16="http://schemas.microsoft.com/office/drawing/2014/main" val="652497379"/>
                    </a:ext>
                  </a:extLst>
                </a:gridCol>
                <a:gridCol w="8326970">
                  <a:extLst>
                    <a:ext uri="{9D8B030D-6E8A-4147-A177-3AD203B41FA5}">
                      <a16:colId xmlns:a16="http://schemas.microsoft.com/office/drawing/2014/main" val="4113524757"/>
                    </a:ext>
                  </a:extLst>
                </a:gridCol>
              </a:tblGrid>
              <a:tr h="277063">
                <a:tc gridSpan="2">
                  <a:txBody>
                    <a:bodyPr/>
                    <a:lstStyle/>
                    <a:p>
                      <a:pPr marL="0" marR="0">
                        <a:spcBef>
                          <a:spcPts val="0"/>
                        </a:spcBef>
                        <a:spcAft>
                          <a:spcPts val="0"/>
                        </a:spcAft>
                      </a:pPr>
                      <a:r>
                        <a:rPr lang="en-US" sz="2000" b="1" dirty="0">
                          <a:effectLst/>
                          <a:latin typeface="Open Sans" panose="020B0606030504020204" pitchFamily="34" charset="0"/>
                          <a:ea typeface="Times New Roman" panose="02020603050405020304" pitchFamily="18" charset="0"/>
                          <a:cs typeface="Times New Roman" panose="02020603050405020304" pitchFamily="18" charset="0"/>
                        </a:rPr>
                        <a:t>NOABD Modification Notice </a:t>
                      </a: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240490649"/>
                  </a:ext>
                </a:extLst>
              </a:tr>
              <a:tr h="3036032">
                <a:tc>
                  <a:txBody>
                    <a:bodyPr/>
                    <a:lstStyle/>
                    <a:p>
                      <a:pPr marL="0" marR="0">
                        <a:spcBef>
                          <a:spcPts val="0"/>
                        </a:spcBef>
                        <a:spcAft>
                          <a:spcPts val="0"/>
                        </a:spcAft>
                      </a:pPr>
                      <a:endParaRPr lang="en-US" sz="500" dirty="0">
                        <a:effectLst/>
                        <a:latin typeface="Open Sans" panose="020B0606030504020204" pitchFamily="34" charset="0"/>
                        <a:ea typeface="Open Sans" panose="020B0606030504020204" pitchFamily="34" charset="0"/>
                        <a:cs typeface="Open Sans" panose="020B0606030504020204" pitchFamily="34" charset="0"/>
                      </a:endParaRPr>
                    </a:p>
                    <a:p>
                      <a:pPr marL="0" marR="0">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Sent to member and provider when we modify or limit a provider’s request for a service. Similar to the former NOA B.</a:t>
                      </a:r>
                    </a:p>
                    <a:p>
                      <a:pPr marL="0" marR="0">
                        <a:spcBef>
                          <a:spcPts val="0"/>
                        </a:spcBef>
                        <a:spcAft>
                          <a:spcPts val="0"/>
                        </a:spcAft>
                      </a:pPr>
                      <a:endParaRPr lang="en-US" sz="20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50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 Examples:</a:t>
                      </a:r>
                    </a:p>
                    <a:p>
                      <a:pPr marL="285750" marR="0" indent="-285750">
                        <a:lnSpc>
                          <a:spcPct val="150000"/>
                        </a:lnSpc>
                        <a:spcBef>
                          <a:spcPts val="0"/>
                        </a:spcBef>
                        <a:spcAft>
                          <a:spcPts val="0"/>
                        </a:spcAft>
                        <a:buFont typeface="Wingdings" panose="05000000000000000000" pitchFamily="2" charset="2"/>
                        <a:buChar char="Ø"/>
                      </a:pPr>
                      <a:r>
                        <a:rPr lang="en-US" sz="2000" dirty="0">
                          <a:effectLst/>
                          <a:latin typeface="Open Sans" panose="020B0606030504020204" pitchFamily="34" charset="0"/>
                          <a:ea typeface="Open Sans" panose="020B0606030504020204" pitchFamily="34" charset="0"/>
                          <a:cs typeface="Open Sans" panose="020B0606030504020204" pitchFamily="34" charset="0"/>
                        </a:rPr>
                        <a:t>Reduce</a:t>
                      </a:r>
                      <a:r>
                        <a:rPr lang="en-US" sz="2000" baseline="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frequency and/or duration of services </a:t>
                      </a:r>
                    </a:p>
                    <a:p>
                      <a:pPr marL="285750" marR="0" indent="-285750">
                        <a:lnSpc>
                          <a:spcPct val="150000"/>
                        </a:lnSpc>
                        <a:spcBef>
                          <a:spcPts val="0"/>
                        </a:spcBef>
                        <a:spcAft>
                          <a:spcPts val="0"/>
                        </a:spcAft>
                        <a:buFont typeface="Wingdings" panose="05000000000000000000" pitchFamily="2" charset="2"/>
                        <a:buChar char="Ø"/>
                      </a:pPr>
                      <a:r>
                        <a:rPr lang="en-US" sz="2000" dirty="0">
                          <a:effectLst/>
                          <a:latin typeface="Open Sans" panose="020B0606030504020204" pitchFamily="34" charset="0"/>
                          <a:ea typeface="Open Sans" panose="020B0606030504020204" pitchFamily="34" charset="0"/>
                          <a:cs typeface="Open Sans" panose="020B0606030504020204" pitchFamily="34" charset="0"/>
                        </a:rPr>
                        <a:t>Deny a request for alternative treatments and services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748890"/>
                  </a:ext>
                </a:extLst>
              </a:tr>
            </a:tbl>
          </a:graphicData>
        </a:graphic>
      </p:graphicFrame>
    </p:spTree>
    <p:extLst>
      <p:ext uri="{BB962C8B-B14F-4D97-AF65-F5344CB8AC3E}">
        <p14:creationId xmlns:p14="http://schemas.microsoft.com/office/powerpoint/2010/main" val="3669730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001"/>
            <a:ext cx="10515600" cy="1104899"/>
          </a:xfrm>
        </p:spPr>
        <p:txBody>
          <a:bodyPr>
            <a:normAutofit/>
          </a:bodyPr>
          <a:lstStyle/>
          <a:p>
            <a:pPr algn="ctr"/>
            <a:r>
              <a:rPr lang="en-US" dirty="0"/>
              <a:t>Sample NOABD Modification Notice </a:t>
            </a:r>
          </a:p>
        </p:txBody>
      </p:sp>
      <p:sp>
        <p:nvSpPr>
          <p:cNvPr id="3" name="Content Placeholder 2"/>
          <p:cNvSpPr>
            <a:spLocks noGrp="1"/>
          </p:cNvSpPr>
          <p:nvPr>
            <p:ph idx="1"/>
          </p:nvPr>
        </p:nvSpPr>
        <p:spPr>
          <a:xfrm>
            <a:off x="177800" y="1485900"/>
            <a:ext cx="9537700" cy="4691063"/>
          </a:xfrm>
        </p:spPr>
        <p:txBody>
          <a:bodyPr/>
          <a:lstStyle/>
          <a:p>
            <a:r>
              <a:rPr lang="en-US" sz="2400" i="1" dirty="0"/>
              <a:t>“Your Network Provider, Sally Therapist, asked us to authorize therapy for you 3 times per week for the next 3 years.  Instead, we authorized 16 therapy sessions for you for the next four months.  Your provider may document the need for additional services before this authorization ends and we will review her request.” </a:t>
            </a:r>
            <a:endParaRPr lang="en-US" sz="2400" dirty="0"/>
          </a:p>
          <a:p>
            <a:pPr marL="0" indent="0">
              <a:buNone/>
            </a:pPr>
            <a:endParaRPr lang="en-US" sz="2400" dirty="0"/>
          </a:p>
          <a:p>
            <a:endParaRPr lang="en-US" dirty="0"/>
          </a:p>
        </p:txBody>
      </p:sp>
    </p:spTree>
    <p:extLst>
      <p:ext uri="{BB962C8B-B14F-4D97-AF65-F5344CB8AC3E}">
        <p14:creationId xmlns:p14="http://schemas.microsoft.com/office/powerpoint/2010/main" val="3670358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38418760"/>
              </p:ext>
            </p:extLst>
          </p:nvPr>
        </p:nvGraphicFramePr>
        <p:xfrm>
          <a:off x="127000" y="585216"/>
          <a:ext cx="9664700" cy="2543878"/>
        </p:xfrm>
        <a:graphic>
          <a:graphicData uri="http://schemas.openxmlformats.org/drawingml/2006/table">
            <a:tbl>
              <a:tblPr firstRow="1" firstCol="1" lastRow="1" lastCol="1" bandRow="1" bandCol="1"/>
              <a:tblGrid>
                <a:gridCol w="1199034">
                  <a:extLst>
                    <a:ext uri="{9D8B030D-6E8A-4147-A177-3AD203B41FA5}">
                      <a16:colId xmlns:a16="http://schemas.microsoft.com/office/drawing/2014/main" val="652497379"/>
                    </a:ext>
                  </a:extLst>
                </a:gridCol>
                <a:gridCol w="8465666">
                  <a:extLst>
                    <a:ext uri="{9D8B030D-6E8A-4147-A177-3AD203B41FA5}">
                      <a16:colId xmlns:a16="http://schemas.microsoft.com/office/drawing/2014/main" val="4113524757"/>
                    </a:ext>
                  </a:extLst>
                </a:gridCol>
              </a:tblGrid>
              <a:tr h="360170">
                <a:tc gridSpan="2">
                  <a:txBody>
                    <a:bodyPr/>
                    <a:lstStyle/>
                    <a:p>
                      <a:pPr marL="0" marR="0">
                        <a:spcBef>
                          <a:spcPts val="0"/>
                        </a:spcBef>
                        <a:spcAft>
                          <a:spcPts val="0"/>
                        </a:spcAft>
                      </a:pPr>
                      <a:r>
                        <a:rPr lang="en-US" sz="2000" b="1" dirty="0">
                          <a:effectLst/>
                          <a:latin typeface="Open Sans" panose="020B0606030504020204" pitchFamily="34" charset="0"/>
                          <a:ea typeface="Times New Roman" panose="02020603050405020304" pitchFamily="18" charset="0"/>
                          <a:cs typeface="Times New Roman" panose="02020603050405020304" pitchFamily="18" charset="0"/>
                        </a:rPr>
                        <a:t>NOABD Payment Denial Notice</a:t>
                      </a: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 (Denial of payment for services rendered)  </a:t>
                      </a: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240490649"/>
                  </a:ext>
                </a:extLst>
              </a:tr>
              <a:tr h="2183708">
                <a:tc>
                  <a:txBody>
                    <a:bodyPr/>
                    <a:lstStyle/>
                    <a:p>
                      <a:pPr marL="0" marR="0">
                        <a:spcBef>
                          <a:spcPts val="0"/>
                        </a:spcBef>
                        <a:spcAft>
                          <a:spcPts val="0"/>
                        </a:spcAft>
                      </a:pPr>
                      <a:endParaRPr lang="en-US" sz="500" dirty="0">
                        <a:effectLst/>
                        <a:latin typeface="Open Sans" panose="020B0606030504020204" pitchFamily="34" charset="0"/>
                        <a:ea typeface="Open Sans" panose="020B0606030504020204" pitchFamily="34" charset="0"/>
                        <a:cs typeface="Open Sans" panose="020B0606030504020204" pitchFamily="34" charset="0"/>
                      </a:endParaRPr>
                    </a:p>
                    <a:p>
                      <a:pPr marL="0" marR="0">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effectLst/>
                        <a:latin typeface="Open Sans" panose="020B0606030504020204" pitchFamily="34" charset="0"/>
                        <a:ea typeface="Open Sans" panose="020B0606030504020204" pitchFamily="34" charset="0"/>
                        <a:cs typeface="Open Sans" panose="020B0606030504020204" pitchFamily="34" charset="0"/>
                      </a:endParaRPr>
                    </a:p>
                    <a:p>
                      <a:pPr marL="0" marR="0">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Sent to the member and provider when we deny, in whole or in part, for any reason, a provider’s request for payment for services that have already been delivered to a member.   Similar to the former NOA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748890"/>
                  </a:ext>
                </a:extLst>
              </a:tr>
            </a:tbl>
          </a:graphicData>
        </a:graphic>
      </p:graphicFrame>
    </p:spTree>
    <p:extLst>
      <p:ext uri="{BB962C8B-B14F-4D97-AF65-F5344CB8AC3E}">
        <p14:creationId xmlns:p14="http://schemas.microsoft.com/office/powerpoint/2010/main" val="483325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NOABD Payment Denial Notice</a:t>
            </a:r>
          </a:p>
        </p:txBody>
      </p:sp>
      <p:sp>
        <p:nvSpPr>
          <p:cNvPr id="3" name="Content Placeholder 2"/>
          <p:cNvSpPr>
            <a:spLocks noGrp="1"/>
          </p:cNvSpPr>
          <p:nvPr>
            <p:ph idx="1"/>
          </p:nvPr>
        </p:nvSpPr>
        <p:spPr/>
        <p:txBody>
          <a:bodyPr>
            <a:normAutofit lnSpcReduction="10000"/>
          </a:bodyPr>
          <a:lstStyle/>
          <a:p>
            <a:r>
              <a:rPr lang="en-US" sz="2400" i="1" dirty="0"/>
              <a:t>The progress notes submitted by Sally Therapist for the dates of service listed do not meet BHRS’s documentation standards.  Please refer to the Documentation Guidelines for detailed directions.  Specifically, the progress notes we denied do not meet the Title 9 definition for therapy (California Code of Regulations, Title 9, §1810.250) and do not document that you provided an intervention that would diminish the client’s impairment or prevent deterioration in functioning (CCR, Title 9, §1830.205 (b)(3)(A-C)). </a:t>
            </a:r>
          </a:p>
          <a:p>
            <a:pPr marL="0" indent="0">
              <a:buNone/>
            </a:pPr>
            <a:r>
              <a:rPr lang="en-US" i="1" dirty="0"/>
              <a:t> </a:t>
            </a:r>
          </a:p>
        </p:txBody>
      </p:sp>
    </p:spTree>
    <p:extLst>
      <p:ext uri="{BB962C8B-B14F-4D97-AF65-F5344CB8AC3E}">
        <p14:creationId xmlns:p14="http://schemas.microsoft.com/office/powerpoint/2010/main" val="1680050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11550465"/>
              </p:ext>
            </p:extLst>
          </p:nvPr>
        </p:nvGraphicFramePr>
        <p:xfrm>
          <a:off x="0" y="585216"/>
          <a:ext cx="9842500" cy="2325764"/>
        </p:xfrm>
        <a:graphic>
          <a:graphicData uri="http://schemas.openxmlformats.org/drawingml/2006/table">
            <a:tbl>
              <a:tblPr firstRow="1" firstCol="1" lastRow="1" lastCol="1" bandRow="1" bandCol="1"/>
              <a:tblGrid>
                <a:gridCol w="1335826">
                  <a:extLst>
                    <a:ext uri="{9D8B030D-6E8A-4147-A177-3AD203B41FA5}">
                      <a16:colId xmlns:a16="http://schemas.microsoft.com/office/drawing/2014/main" val="652497379"/>
                    </a:ext>
                  </a:extLst>
                </a:gridCol>
                <a:gridCol w="8506674">
                  <a:extLst>
                    <a:ext uri="{9D8B030D-6E8A-4147-A177-3AD203B41FA5}">
                      <a16:colId xmlns:a16="http://schemas.microsoft.com/office/drawing/2014/main" val="4113524757"/>
                    </a:ext>
                  </a:extLst>
                </a:gridCol>
              </a:tblGrid>
              <a:tr h="277063">
                <a:tc gridSpan="2">
                  <a:txBody>
                    <a:bodyPr/>
                    <a:lstStyle/>
                    <a:p>
                      <a:pPr marL="0" marR="0">
                        <a:spcBef>
                          <a:spcPts val="0"/>
                        </a:spcBef>
                        <a:spcAft>
                          <a:spcPts val="0"/>
                        </a:spcAft>
                      </a:pPr>
                      <a:r>
                        <a:rPr lang="en-US" sz="2000" b="1" dirty="0">
                          <a:effectLst/>
                          <a:latin typeface="Open Sans" panose="020B0606030504020204" pitchFamily="34" charset="0"/>
                          <a:ea typeface="Times New Roman" panose="02020603050405020304" pitchFamily="18" charset="0"/>
                          <a:cs typeface="Times New Roman" panose="02020603050405020304" pitchFamily="18" charset="0"/>
                        </a:rPr>
                        <a:t>NOABD Financial Liability Notice</a:t>
                      </a: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240490649"/>
                  </a:ext>
                </a:extLst>
              </a:tr>
              <a:tr h="2020964">
                <a:tc>
                  <a:txBody>
                    <a:bodyPr/>
                    <a:lstStyle/>
                    <a:p>
                      <a:pPr marL="0" marR="0">
                        <a:spcBef>
                          <a:spcPts val="0"/>
                        </a:spcBef>
                        <a:spcAft>
                          <a:spcPts val="0"/>
                        </a:spcAft>
                      </a:pPr>
                      <a:endParaRPr lang="en-US" sz="500"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Action:</a:t>
                      </a: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Sent to the member when BHRS denies a member’s request to dispute financial liability, including cost-sharing and other member financial liabilities. </a:t>
                      </a:r>
                    </a:p>
                    <a:p>
                      <a:pPr marL="0" marR="0">
                        <a:spcBef>
                          <a:spcPts val="0"/>
                        </a:spcBef>
                        <a:spcAft>
                          <a:spcPts val="0"/>
                        </a:spcAft>
                      </a:pPr>
                      <a:endParaRPr lang="en-US" sz="2000"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748890"/>
                  </a:ext>
                </a:extLst>
              </a:tr>
            </a:tbl>
          </a:graphicData>
        </a:graphic>
      </p:graphicFrame>
    </p:spTree>
    <p:extLst>
      <p:ext uri="{BB962C8B-B14F-4D97-AF65-F5344CB8AC3E}">
        <p14:creationId xmlns:p14="http://schemas.microsoft.com/office/powerpoint/2010/main" val="1868970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NOABD Financial Liability Notice</a:t>
            </a:r>
          </a:p>
        </p:txBody>
      </p:sp>
      <p:sp>
        <p:nvSpPr>
          <p:cNvPr id="3" name="Content Placeholder 2"/>
          <p:cNvSpPr>
            <a:spLocks noGrp="1"/>
          </p:cNvSpPr>
          <p:nvPr>
            <p:ph idx="1"/>
          </p:nvPr>
        </p:nvSpPr>
        <p:spPr/>
        <p:txBody>
          <a:bodyPr>
            <a:normAutofit/>
          </a:bodyPr>
          <a:lstStyle/>
          <a:p>
            <a:r>
              <a:rPr lang="en-US" sz="2400" i="1" dirty="0"/>
              <a:t>While we understand that your Share of Cost is a burden to you, we are not permitted to adjust your Share of Cost or claim reimbursement from </a:t>
            </a:r>
            <a:r>
              <a:rPr lang="en-US" sz="2400" i="1" dirty="0" err="1"/>
              <a:t>Medi</a:t>
            </a:r>
            <a:r>
              <a:rPr lang="en-US" sz="2400" i="1" dirty="0"/>
              <a:t>-Cal until your Share of Cost obligations are met (California Code of Regulations, Title 9, §1810.345 and Title 22, §50651-50659).  Please work with the Department of Social Services to see if you qualify for a type of </a:t>
            </a:r>
            <a:r>
              <a:rPr lang="en-US" sz="2400" i="1" dirty="0" err="1"/>
              <a:t>Medi</a:t>
            </a:r>
            <a:r>
              <a:rPr lang="en-US" sz="2400" i="1" dirty="0"/>
              <a:t>-Cal that has no Share of Cost.</a:t>
            </a:r>
          </a:p>
        </p:txBody>
      </p:sp>
    </p:spTree>
    <p:extLst>
      <p:ext uri="{BB962C8B-B14F-4D97-AF65-F5344CB8AC3E}">
        <p14:creationId xmlns:p14="http://schemas.microsoft.com/office/powerpoint/2010/main" val="3579333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25089792"/>
              </p:ext>
            </p:extLst>
          </p:nvPr>
        </p:nvGraphicFramePr>
        <p:xfrm>
          <a:off x="318782" y="585216"/>
          <a:ext cx="9697673" cy="1738534"/>
        </p:xfrm>
        <a:graphic>
          <a:graphicData uri="http://schemas.openxmlformats.org/drawingml/2006/table">
            <a:tbl>
              <a:tblPr firstRow="1" firstCol="1" lastRow="1" lastCol="1" bandRow="1" bandCol="1"/>
              <a:tblGrid>
                <a:gridCol w="1229997">
                  <a:extLst>
                    <a:ext uri="{9D8B030D-6E8A-4147-A177-3AD203B41FA5}">
                      <a16:colId xmlns:a16="http://schemas.microsoft.com/office/drawing/2014/main" val="652497379"/>
                    </a:ext>
                  </a:extLst>
                </a:gridCol>
                <a:gridCol w="8467676">
                  <a:extLst>
                    <a:ext uri="{9D8B030D-6E8A-4147-A177-3AD203B41FA5}">
                      <a16:colId xmlns:a16="http://schemas.microsoft.com/office/drawing/2014/main" val="4113524757"/>
                    </a:ext>
                  </a:extLst>
                </a:gridCol>
              </a:tblGrid>
              <a:tr h="277063">
                <a:tc gridSpan="2">
                  <a:txBody>
                    <a:bodyPr/>
                    <a:lstStyle/>
                    <a:p>
                      <a:pPr marL="0" marR="0">
                        <a:spcBef>
                          <a:spcPts val="0"/>
                        </a:spcBef>
                        <a:spcAft>
                          <a:spcPts val="0"/>
                        </a:spcAft>
                      </a:pPr>
                      <a:r>
                        <a:rPr lang="en-US" sz="2000" b="1" dirty="0">
                          <a:effectLst/>
                          <a:latin typeface="Open Sans" panose="020B0606030504020204" pitchFamily="34" charset="0"/>
                          <a:ea typeface="Times New Roman" panose="02020603050405020304" pitchFamily="18" charset="0"/>
                          <a:cs typeface="Times New Roman" panose="02020603050405020304" pitchFamily="18" charset="0"/>
                        </a:rPr>
                        <a:t>NOABD Grievance and Appeal Delay</a:t>
                      </a: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 </a:t>
                      </a:r>
                      <a:r>
                        <a:rPr lang="en-US" sz="2000" b="1" dirty="0">
                          <a:effectLst/>
                          <a:latin typeface="Open Sans" panose="020B0606030504020204" pitchFamily="34" charset="0"/>
                          <a:ea typeface="Times New Roman" panose="02020603050405020304" pitchFamily="18" charset="0"/>
                          <a:cs typeface="Times New Roman" panose="02020603050405020304" pitchFamily="18" charset="0"/>
                        </a:rPr>
                        <a:t>Notice</a:t>
                      </a: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240490649"/>
                  </a:ext>
                </a:extLst>
              </a:tr>
              <a:tr h="1433734">
                <a:tc>
                  <a:txBody>
                    <a:bodyPr/>
                    <a:lstStyle/>
                    <a:p>
                      <a:pPr marL="0" marR="0">
                        <a:spcBef>
                          <a:spcPts val="0"/>
                        </a:spcBef>
                        <a:spcAft>
                          <a:spcPts val="0"/>
                        </a:spcAft>
                      </a:pPr>
                      <a:endParaRPr lang="en-US" sz="500"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Action:</a:t>
                      </a: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Open Sans" panose="020B0606030504020204" pitchFamily="34" charset="0"/>
                          <a:ea typeface="Times New Roman" panose="02020603050405020304" pitchFamily="18" charset="0"/>
                          <a:cs typeface="Times New Roman" panose="02020603050405020304" pitchFamily="18" charset="0"/>
                        </a:rPr>
                        <a:t>Sent to the member when BHRS does not respond to a grievance or appeal in a timely manner</a:t>
                      </a:r>
                      <a:endParaRPr lang="en-US" sz="20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748890"/>
                  </a:ext>
                </a:extLst>
              </a:tr>
            </a:tbl>
          </a:graphicData>
        </a:graphic>
      </p:graphicFrame>
      <p:sp>
        <p:nvSpPr>
          <p:cNvPr id="2" name="TextBox 1">
            <a:extLst>
              <a:ext uri="{FF2B5EF4-FFF2-40B4-BE49-F238E27FC236}">
                <a16:creationId xmlns:a16="http://schemas.microsoft.com/office/drawing/2014/main" id="{1765A00E-8296-4C7A-8D87-47B14B25F855}"/>
              </a:ext>
            </a:extLst>
          </p:cNvPr>
          <p:cNvSpPr txBox="1"/>
          <p:nvPr/>
        </p:nvSpPr>
        <p:spPr>
          <a:xfrm>
            <a:off x="1400962" y="3514987"/>
            <a:ext cx="7373923" cy="369332"/>
          </a:xfrm>
          <a:prstGeom prst="rect">
            <a:avLst/>
          </a:prstGeom>
          <a:noFill/>
        </p:spPr>
        <p:txBody>
          <a:bodyPr wrap="square" rtlCol="0">
            <a:spAutoFit/>
          </a:bodyPr>
          <a:lstStyle/>
          <a:p>
            <a:r>
              <a:rPr lang="en-US" dirty="0"/>
              <a:t>Used by Quality Management staff only</a:t>
            </a:r>
          </a:p>
        </p:txBody>
      </p:sp>
    </p:spTree>
    <p:extLst>
      <p:ext uri="{BB962C8B-B14F-4D97-AF65-F5344CB8AC3E}">
        <p14:creationId xmlns:p14="http://schemas.microsoft.com/office/powerpoint/2010/main" val="3025019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8200"/>
          </a:xfrm>
        </p:spPr>
        <p:txBody>
          <a:bodyPr/>
          <a:lstStyle/>
          <a:p>
            <a:pPr algn="ctr"/>
            <a:r>
              <a:rPr lang="en-US" dirty="0"/>
              <a:t>Purpose of the NOABD</a:t>
            </a:r>
          </a:p>
        </p:txBody>
      </p:sp>
      <p:sp>
        <p:nvSpPr>
          <p:cNvPr id="3" name="Content Placeholder 2"/>
          <p:cNvSpPr>
            <a:spLocks noGrp="1"/>
          </p:cNvSpPr>
          <p:nvPr>
            <p:ph idx="1"/>
          </p:nvPr>
        </p:nvSpPr>
        <p:spPr>
          <a:xfrm>
            <a:off x="677334" y="1447801"/>
            <a:ext cx="8596668" cy="4593562"/>
          </a:xfrm>
        </p:spPr>
        <p:txBody>
          <a:bodyPr>
            <a:normAutofit fontScale="92500" lnSpcReduction="10000"/>
          </a:bodyPr>
          <a:lstStyle/>
          <a:p>
            <a:pPr marL="0" indent="0">
              <a:buNone/>
            </a:pPr>
            <a:r>
              <a:rPr lang="en-US" sz="2600" dirty="0"/>
              <a:t>Tells Medi-Cal members, in writing:</a:t>
            </a:r>
          </a:p>
          <a:p>
            <a:pPr marL="0" indent="0">
              <a:buNone/>
            </a:pPr>
            <a:endParaRPr lang="en-US" sz="2600" dirty="0"/>
          </a:p>
          <a:p>
            <a:pPr lvl="2">
              <a:buFont typeface="Wingdings" panose="05000000000000000000" pitchFamily="2" charset="2"/>
              <a:buChar char="Ø"/>
            </a:pPr>
            <a:r>
              <a:rPr lang="en-US" sz="2600" dirty="0"/>
              <a:t>What we did (or if we did it on time)</a:t>
            </a:r>
          </a:p>
          <a:p>
            <a:pPr marL="384048" lvl="2" indent="0">
              <a:buNone/>
            </a:pPr>
            <a:endParaRPr lang="en-US" sz="2600" dirty="0"/>
          </a:p>
          <a:p>
            <a:pPr lvl="2">
              <a:buFont typeface="Wingdings" panose="05000000000000000000" pitchFamily="2" charset="2"/>
              <a:buChar char="Ø"/>
            </a:pPr>
            <a:r>
              <a:rPr lang="en-US" sz="2600" dirty="0"/>
              <a:t>Exactly why we did it</a:t>
            </a:r>
          </a:p>
          <a:p>
            <a:pPr marL="384048" lvl="2" indent="0">
              <a:buNone/>
            </a:pPr>
            <a:endParaRPr lang="en-US" sz="2600" dirty="0"/>
          </a:p>
          <a:p>
            <a:pPr lvl="2">
              <a:buFont typeface="Wingdings" panose="05000000000000000000" pitchFamily="2" charset="2"/>
              <a:buChar char="Ø"/>
            </a:pPr>
            <a:r>
              <a:rPr lang="en-US" sz="2600" dirty="0"/>
              <a:t>What they can do about it</a:t>
            </a:r>
          </a:p>
          <a:p>
            <a:pPr marL="384048" lvl="2" indent="0">
              <a:buNone/>
            </a:pPr>
            <a:endParaRPr lang="en-US" sz="2600" dirty="0"/>
          </a:p>
          <a:p>
            <a:pPr lvl="2">
              <a:buFont typeface="Wingdings" panose="05000000000000000000" pitchFamily="2" charset="2"/>
              <a:buChar char="Ø"/>
            </a:pPr>
            <a:r>
              <a:rPr lang="en-US" sz="2600" dirty="0"/>
              <a:t>What their rights are and how we protect their rights</a:t>
            </a:r>
          </a:p>
          <a:p>
            <a:endParaRPr lang="en-US" sz="3600" dirty="0"/>
          </a:p>
          <a:p>
            <a:endParaRPr lang="en-US" dirty="0"/>
          </a:p>
          <a:p>
            <a:endParaRPr lang="en-US" dirty="0"/>
          </a:p>
          <a:p>
            <a:endParaRPr lang="en-US" dirty="0"/>
          </a:p>
        </p:txBody>
      </p:sp>
    </p:spTree>
    <p:extLst>
      <p:ext uri="{BB962C8B-B14F-4D97-AF65-F5344CB8AC3E}">
        <p14:creationId xmlns:p14="http://schemas.microsoft.com/office/powerpoint/2010/main" val="588476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D8EEA3-CD0A-4CD2-887F-3C258A88EDBF}"/>
              </a:ext>
            </a:extLst>
          </p:cNvPr>
          <p:cNvPicPr>
            <a:picLocks noChangeAspect="1"/>
          </p:cNvPicPr>
          <p:nvPr/>
        </p:nvPicPr>
        <p:blipFill>
          <a:blip r:embed="rId2"/>
          <a:stretch>
            <a:fillRect/>
          </a:stretch>
        </p:blipFill>
        <p:spPr>
          <a:xfrm rot="5400000">
            <a:off x="2241575" y="601728"/>
            <a:ext cx="5503545" cy="6858000"/>
          </a:xfrm>
          <a:prstGeom prst="rect">
            <a:avLst/>
          </a:prstGeom>
        </p:spPr>
      </p:pic>
      <p:sp>
        <p:nvSpPr>
          <p:cNvPr id="3" name="Title 2">
            <a:extLst>
              <a:ext uri="{FF2B5EF4-FFF2-40B4-BE49-F238E27FC236}">
                <a16:creationId xmlns:a16="http://schemas.microsoft.com/office/drawing/2014/main" id="{DC69A94C-2059-425C-A24F-338B99888928}"/>
              </a:ext>
            </a:extLst>
          </p:cNvPr>
          <p:cNvSpPr>
            <a:spLocks noGrp="1"/>
          </p:cNvSpPr>
          <p:nvPr>
            <p:ph type="title"/>
          </p:nvPr>
        </p:nvSpPr>
        <p:spPr>
          <a:xfrm>
            <a:off x="695013" y="576044"/>
            <a:ext cx="8596668" cy="386408"/>
          </a:xfrm>
        </p:spPr>
        <p:txBody>
          <a:bodyPr>
            <a:normAutofit/>
          </a:bodyPr>
          <a:lstStyle/>
          <a:p>
            <a:r>
              <a:rPr lang="en-US" sz="1800" dirty="0"/>
              <a:t>https://www.marinhhs.org/mental-health-services-contractor-resources</a:t>
            </a:r>
          </a:p>
        </p:txBody>
      </p:sp>
      <p:sp>
        <p:nvSpPr>
          <p:cNvPr id="4" name="TextBox 3">
            <a:extLst>
              <a:ext uri="{FF2B5EF4-FFF2-40B4-BE49-F238E27FC236}">
                <a16:creationId xmlns:a16="http://schemas.microsoft.com/office/drawing/2014/main" id="{9A67540C-C3B3-4A7B-87B8-5DA7EFD0E404}"/>
              </a:ext>
            </a:extLst>
          </p:cNvPr>
          <p:cNvSpPr txBox="1"/>
          <p:nvPr/>
        </p:nvSpPr>
        <p:spPr>
          <a:xfrm>
            <a:off x="1442906" y="962452"/>
            <a:ext cx="7038364" cy="400110"/>
          </a:xfrm>
          <a:prstGeom prst="rect">
            <a:avLst/>
          </a:prstGeom>
          <a:noFill/>
        </p:spPr>
        <p:txBody>
          <a:bodyPr wrap="square" rtlCol="0">
            <a:spAutoFit/>
          </a:bodyPr>
          <a:lstStyle/>
          <a:p>
            <a:r>
              <a:rPr lang="en-US" sz="2000" dirty="0"/>
              <a:t>Use the NOABD TABLE to figure out which NOABD to send</a:t>
            </a:r>
          </a:p>
        </p:txBody>
      </p:sp>
    </p:spTree>
    <p:extLst>
      <p:ext uri="{BB962C8B-B14F-4D97-AF65-F5344CB8AC3E}">
        <p14:creationId xmlns:p14="http://schemas.microsoft.com/office/powerpoint/2010/main" val="1407433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are they?</a:t>
            </a:r>
            <a:br>
              <a:rPr lang="en-US" dirty="0"/>
            </a:br>
            <a:r>
              <a:rPr lang="en-US" dirty="0"/>
              <a:t>Sept. 2023- in </a:t>
            </a:r>
            <a:r>
              <a:rPr lang="en-US" dirty="0" err="1"/>
              <a:t>Smartcare</a:t>
            </a:r>
            <a:r>
              <a:rPr lang="en-US" dirty="0"/>
              <a:t>! </a:t>
            </a:r>
            <a:br>
              <a:rPr lang="en-US" dirty="0"/>
            </a:br>
            <a:r>
              <a:rPr lang="en-US" dirty="0"/>
              <a:t>Spanish versions coming soon.</a:t>
            </a:r>
          </a:p>
        </p:txBody>
      </p:sp>
      <p:sp>
        <p:nvSpPr>
          <p:cNvPr id="3" name="Content Placeholder 2"/>
          <p:cNvSpPr>
            <a:spLocks noGrp="1"/>
          </p:cNvSpPr>
          <p:nvPr>
            <p:ph idx="1"/>
          </p:nvPr>
        </p:nvSpPr>
        <p:spPr>
          <a:xfrm>
            <a:off x="1066800" y="1845734"/>
            <a:ext cx="5486400" cy="4023360"/>
          </a:xfrm>
        </p:spPr>
        <p:txBody>
          <a:bodyPr>
            <a:normAutofit/>
          </a:bodyPr>
          <a:lstStyle/>
          <a:p>
            <a:pPr marL="0" indent="0">
              <a:buNone/>
            </a:pPr>
            <a:endParaRPr lang="en-US" sz="3200" dirty="0">
              <a:solidFill>
                <a:srgbClr val="0000FF"/>
              </a:solidFill>
            </a:endParaRPr>
          </a:p>
          <a:p>
            <a:pPr marL="0" indent="0">
              <a:buNone/>
            </a:pPr>
            <a:r>
              <a:rPr lang="en-US" sz="3200" dirty="0">
                <a:solidFill>
                  <a:srgbClr val="0000FF"/>
                </a:solidFill>
                <a:hlinkClick r:id="rId2"/>
              </a:rPr>
              <a:t>https://hhs.marincounty.gov/services/behavioral-health-contractor-resources</a:t>
            </a:r>
            <a:endParaRPr lang="en-US" sz="3200" dirty="0">
              <a:solidFill>
                <a:srgbClr val="0000FF"/>
              </a:solidFill>
            </a:endParaRPr>
          </a:p>
          <a:p>
            <a:pPr marL="0" indent="0">
              <a:buNone/>
            </a:pPr>
            <a:endParaRPr lang="en-US" sz="3200" dirty="0">
              <a:solidFill>
                <a:srgbClr val="0000FF"/>
              </a:solidFill>
            </a:endParaRPr>
          </a:p>
        </p:txBody>
      </p:sp>
    </p:spTree>
    <p:extLst>
      <p:ext uri="{BB962C8B-B14F-4D97-AF65-F5344CB8AC3E}">
        <p14:creationId xmlns:p14="http://schemas.microsoft.com/office/powerpoint/2010/main" val="229312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261508-9D68-43A8-BCD0-6807705A843C}"/>
              </a:ext>
            </a:extLst>
          </p:cNvPr>
          <p:cNvSpPr>
            <a:spLocks noGrp="1"/>
          </p:cNvSpPr>
          <p:nvPr>
            <p:ph idx="4294967295"/>
          </p:nvPr>
        </p:nvSpPr>
        <p:spPr>
          <a:xfrm>
            <a:off x="0" y="2160588"/>
            <a:ext cx="8596313" cy="3881437"/>
          </a:xfrm>
        </p:spPr>
        <p:txBody>
          <a:bodyPr/>
          <a:lstStyle/>
          <a:p>
            <a:pPr marL="0" indent="0" algn="ctr">
              <a:buNone/>
            </a:pPr>
            <a:endParaRPr lang="en-US" sz="2800"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85730844-55CE-1DD0-27BE-E71A5DBC9E52}"/>
              </a:ext>
            </a:extLst>
          </p:cNvPr>
          <p:cNvPicPr>
            <a:picLocks noChangeAspect="1"/>
          </p:cNvPicPr>
          <p:nvPr/>
        </p:nvPicPr>
        <p:blipFill>
          <a:blip r:embed="rId2"/>
          <a:stretch>
            <a:fillRect/>
          </a:stretch>
        </p:blipFill>
        <p:spPr>
          <a:xfrm>
            <a:off x="2119250" y="0"/>
            <a:ext cx="7953499" cy="6858000"/>
          </a:xfrm>
          <a:prstGeom prst="rect">
            <a:avLst/>
          </a:prstGeom>
        </p:spPr>
      </p:pic>
    </p:spTree>
    <p:extLst>
      <p:ext uri="{BB962C8B-B14F-4D97-AF65-F5344CB8AC3E}">
        <p14:creationId xmlns:p14="http://schemas.microsoft.com/office/powerpoint/2010/main" val="3121195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299C-18DF-4CEE-A2FD-BA1D617AB01F}"/>
              </a:ext>
            </a:extLst>
          </p:cNvPr>
          <p:cNvSpPr>
            <a:spLocks noGrp="1"/>
          </p:cNvSpPr>
          <p:nvPr>
            <p:ph type="title"/>
          </p:nvPr>
        </p:nvSpPr>
        <p:spPr/>
        <p:txBody>
          <a:bodyPr>
            <a:normAutofit/>
          </a:bodyPr>
          <a:lstStyle/>
          <a:p>
            <a:pPr algn="ctr"/>
            <a:r>
              <a:rPr lang="en-US" sz="4400" dirty="0"/>
              <a:t>Questions?</a:t>
            </a:r>
          </a:p>
        </p:txBody>
      </p:sp>
      <p:sp>
        <p:nvSpPr>
          <p:cNvPr id="3" name="Content Placeholder 2">
            <a:extLst>
              <a:ext uri="{FF2B5EF4-FFF2-40B4-BE49-F238E27FC236}">
                <a16:creationId xmlns:a16="http://schemas.microsoft.com/office/drawing/2014/main" id="{7C261508-9D68-43A8-BCD0-6807705A843C}"/>
              </a:ext>
            </a:extLst>
          </p:cNvPr>
          <p:cNvSpPr>
            <a:spLocks noGrp="1"/>
          </p:cNvSpPr>
          <p:nvPr>
            <p:ph idx="1"/>
          </p:nvPr>
        </p:nvSpPr>
        <p:spPr/>
        <p:txBody>
          <a:bodyPr/>
          <a:lstStyle/>
          <a:p>
            <a:pPr marL="0" indent="0" algn="ctr">
              <a:buNone/>
            </a:pPr>
            <a:r>
              <a:rPr lang="en-US" sz="2800" dirty="0"/>
              <a:t>Steve Wilbur, LMFT, CHC  </a:t>
            </a:r>
          </a:p>
          <a:p>
            <a:pPr marL="0" indent="0" algn="ctr">
              <a:buNone/>
            </a:pPr>
            <a:r>
              <a:rPr lang="en-US" sz="2800" dirty="0"/>
              <a:t>Quality Improvement Coordinator</a:t>
            </a:r>
          </a:p>
          <a:p>
            <a:pPr marL="0" indent="0" algn="ctr">
              <a:buNone/>
            </a:pPr>
            <a:r>
              <a:rPr lang="en-US" sz="2800">
                <a:hlinkClick r:id="rId2"/>
              </a:rPr>
              <a:t>BHRSQM@marincounty.gov</a:t>
            </a:r>
            <a:endParaRPr lang="en-US" sz="2800"/>
          </a:p>
          <a:p>
            <a:pPr marL="0" indent="0" algn="ctr">
              <a:buNone/>
            </a:pPr>
            <a:endParaRPr lang="en-US" dirty="0"/>
          </a:p>
          <a:p>
            <a:endParaRPr lang="en-US" dirty="0"/>
          </a:p>
        </p:txBody>
      </p:sp>
    </p:spTree>
    <p:extLst>
      <p:ext uri="{BB962C8B-B14F-4D97-AF65-F5344CB8AC3E}">
        <p14:creationId xmlns:p14="http://schemas.microsoft.com/office/powerpoint/2010/main" val="324087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835" y="315985"/>
            <a:ext cx="8596668" cy="1320800"/>
          </a:xfrm>
        </p:spPr>
        <p:txBody>
          <a:bodyPr>
            <a:normAutofit fontScale="90000"/>
          </a:bodyPr>
          <a:lstStyle/>
          <a:p>
            <a:r>
              <a:rPr lang="en-US" b="1" u="sng" dirty="0"/>
              <a:t>BHRS Policy 33 Notice of Adverse Benefit Determination (NOABD) to </a:t>
            </a:r>
            <a:r>
              <a:rPr lang="en-US" b="1" u="sng" dirty="0" err="1"/>
              <a:t>medi-cal</a:t>
            </a:r>
            <a:r>
              <a:rPr lang="en-US" b="1" u="sng" dirty="0"/>
              <a:t> members </a:t>
            </a:r>
            <a:endParaRPr lang="en-US" dirty="0"/>
          </a:p>
        </p:txBody>
      </p:sp>
      <p:sp>
        <p:nvSpPr>
          <p:cNvPr id="6" name="Content Placeholder 5"/>
          <p:cNvSpPr>
            <a:spLocks noGrp="1"/>
          </p:cNvSpPr>
          <p:nvPr>
            <p:ph idx="1"/>
          </p:nvPr>
        </p:nvSpPr>
        <p:spPr>
          <a:xfrm>
            <a:off x="1097280" y="2223082"/>
            <a:ext cx="10058400" cy="3583357"/>
          </a:xfrm>
        </p:spPr>
        <p:txBody>
          <a:bodyPr>
            <a:normAutofit/>
          </a:bodyPr>
          <a:lstStyle/>
          <a:p>
            <a:pPr marL="0" indent="0">
              <a:buNone/>
            </a:pPr>
            <a:endParaRPr lang="en-US" sz="2400" dirty="0"/>
          </a:p>
          <a:p>
            <a:pPr marL="0" indent="0">
              <a:buNone/>
            </a:pPr>
            <a:r>
              <a:rPr lang="en-US" sz="2400" dirty="0">
                <a:hlinkClick r:id="rId2"/>
              </a:rPr>
              <a:t>https://hhs.marincounty.gov/services/behavioral-health-contractor-resources</a:t>
            </a:r>
            <a:endParaRPr lang="en-US" sz="2400" dirty="0"/>
          </a:p>
          <a:p>
            <a:pPr marL="0" indent="0">
              <a:buNone/>
            </a:pPr>
            <a:r>
              <a:rPr lang="en-US" sz="2400" dirty="0">
                <a:hlinkClick r:id="rId3"/>
              </a:rPr>
              <a:t>BHRS 33 NOABD</a:t>
            </a:r>
            <a:endParaRPr lang="en-US" sz="2400" dirty="0"/>
          </a:p>
          <a:p>
            <a:pPr>
              <a:buFont typeface="Wingdings" panose="05000000000000000000" pitchFamily="2" charset="2"/>
              <a:buChar char="q"/>
            </a:pPr>
            <a:r>
              <a:rPr lang="en-US" sz="2600" dirty="0"/>
              <a:t>Who does it apply to?</a:t>
            </a:r>
          </a:p>
          <a:p>
            <a:pPr marL="384048" lvl="2" indent="0">
              <a:buNone/>
            </a:pPr>
            <a:endParaRPr lang="en-US" sz="1800" dirty="0"/>
          </a:p>
          <a:p>
            <a:pPr marL="384048" lvl="2" indent="0" algn="ctr">
              <a:buNone/>
            </a:pPr>
            <a:r>
              <a:rPr lang="en-US" sz="2800" dirty="0">
                <a:solidFill>
                  <a:srgbClr val="FF0000"/>
                </a:solidFill>
              </a:rPr>
              <a:t>All BHRS and contractor staff!</a:t>
            </a:r>
          </a:p>
          <a:p>
            <a:pPr marL="384048" lvl="2" indent="0" algn="ctr">
              <a:buNone/>
            </a:pPr>
            <a:endParaRPr lang="en-US" sz="2800" dirty="0">
              <a:solidFill>
                <a:srgbClr val="FF0000"/>
              </a:solidFill>
            </a:endParaRPr>
          </a:p>
          <a:p>
            <a:pPr marL="384048" lvl="2" indent="0" algn="ctr">
              <a:buNone/>
            </a:pPr>
            <a:endParaRPr lang="en-US" sz="2800" dirty="0">
              <a:solidFill>
                <a:srgbClr val="FF0000"/>
              </a:solidFill>
            </a:endParaRPr>
          </a:p>
          <a:p>
            <a:endParaRPr lang="en-US" dirty="0"/>
          </a:p>
        </p:txBody>
      </p:sp>
    </p:spTree>
    <p:extLst>
      <p:ext uri="{BB962C8B-B14F-4D97-AF65-F5344CB8AC3E}">
        <p14:creationId xmlns:p14="http://schemas.microsoft.com/office/powerpoint/2010/main" val="61552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8200"/>
          </a:xfrm>
        </p:spPr>
        <p:txBody>
          <a:bodyPr>
            <a:normAutofit fontScale="90000"/>
          </a:bodyPr>
          <a:lstStyle/>
          <a:p>
            <a:pPr algn="ctr"/>
            <a:r>
              <a:rPr lang="en-US" dirty="0"/>
              <a:t>Access to Specialty Mental Health Services</a:t>
            </a:r>
            <a:br>
              <a:rPr lang="en-US" dirty="0"/>
            </a:br>
            <a:endParaRPr lang="en-US" dirty="0"/>
          </a:p>
        </p:txBody>
      </p:sp>
      <p:sp>
        <p:nvSpPr>
          <p:cNvPr id="3" name="Content Placeholder 2"/>
          <p:cNvSpPr>
            <a:spLocks noGrp="1"/>
          </p:cNvSpPr>
          <p:nvPr>
            <p:ph idx="1"/>
          </p:nvPr>
        </p:nvSpPr>
        <p:spPr>
          <a:xfrm>
            <a:off x="677334" y="1447801"/>
            <a:ext cx="8596668" cy="4593562"/>
          </a:xfrm>
        </p:spPr>
        <p:txBody>
          <a:bodyPr>
            <a:normAutofit/>
          </a:bodyPr>
          <a:lstStyle/>
          <a:p>
            <a:r>
              <a:rPr lang="en-US" sz="2800" dirty="0"/>
              <a:t>Access to  guidelines revised in 2022</a:t>
            </a:r>
          </a:p>
          <a:p>
            <a:r>
              <a:rPr lang="en-US" sz="2000" dirty="0">
                <a:hlinkClick r:id="rId2"/>
              </a:rPr>
              <a:t>BHRS 120 Criteria for Access to Integrated Behavioral </a:t>
            </a:r>
            <a:r>
              <a:rPr lang="en-US" sz="2000" dirty="0" err="1">
                <a:hlinkClick r:id="rId2"/>
              </a:rPr>
              <a:t>Healt</a:t>
            </a:r>
            <a:r>
              <a:rPr lang="en-US" sz="2000" dirty="0">
                <a:hlinkClick r:id="rId2"/>
              </a:rPr>
              <a:t> Plan Services, Medial Necessity and other Coverage Requirements</a:t>
            </a:r>
            <a:endParaRPr lang="en-US" sz="2000"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F6FAEF87-7AE2-E90A-9901-D72CC46C51E4}"/>
              </a:ext>
            </a:extLst>
          </p:cNvPr>
          <p:cNvPicPr>
            <a:picLocks noChangeAspect="1"/>
          </p:cNvPicPr>
          <p:nvPr/>
        </p:nvPicPr>
        <p:blipFill rotWithShape="1">
          <a:blip r:embed="rId3"/>
          <a:srcRect l="41142"/>
          <a:stretch/>
        </p:blipFill>
        <p:spPr>
          <a:xfrm>
            <a:off x="2125085" y="2720604"/>
            <a:ext cx="6555027" cy="4206240"/>
          </a:xfrm>
          <a:prstGeom prst="rect">
            <a:avLst/>
          </a:prstGeom>
        </p:spPr>
      </p:pic>
    </p:spTree>
    <p:extLst>
      <p:ext uri="{BB962C8B-B14F-4D97-AF65-F5344CB8AC3E}">
        <p14:creationId xmlns:p14="http://schemas.microsoft.com/office/powerpoint/2010/main" val="402575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8200"/>
          </a:xfrm>
        </p:spPr>
        <p:txBody>
          <a:bodyPr>
            <a:normAutofit fontScale="90000"/>
          </a:bodyPr>
          <a:lstStyle/>
          <a:p>
            <a:pPr algn="ctr"/>
            <a:r>
              <a:rPr lang="en-US" dirty="0"/>
              <a:t>No Wrong Door for Mental Health Services</a:t>
            </a:r>
            <a:br>
              <a:rPr lang="en-US" dirty="0"/>
            </a:br>
            <a:r>
              <a:rPr lang="en-US" sz="2200" dirty="0"/>
              <a:t>July 1, 2022</a:t>
            </a:r>
          </a:p>
        </p:txBody>
      </p:sp>
      <p:sp>
        <p:nvSpPr>
          <p:cNvPr id="3" name="Content Placeholder 2"/>
          <p:cNvSpPr>
            <a:spLocks noGrp="1"/>
          </p:cNvSpPr>
          <p:nvPr>
            <p:ph idx="1"/>
          </p:nvPr>
        </p:nvSpPr>
        <p:spPr>
          <a:xfrm>
            <a:off x="677334" y="1447801"/>
            <a:ext cx="8596668" cy="4593562"/>
          </a:xfrm>
        </p:spPr>
        <p:txBody>
          <a:bodyPr>
            <a:normAutofit/>
          </a:bodyPr>
          <a:lstStyle/>
          <a:p>
            <a:r>
              <a:rPr lang="en-US" sz="2000" dirty="0"/>
              <a:t>People can easily access services through both the Mental Health Plan (MHP=BHRS) as well as the Managed Care Plan</a:t>
            </a:r>
          </a:p>
          <a:p>
            <a:r>
              <a:rPr lang="en-US" sz="2000" dirty="0">
                <a:hlinkClick r:id="rId2"/>
              </a:rPr>
              <a:t>BHRS 92 No Wrong Door for Mental Health Services</a:t>
            </a:r>
            <a:endParaRPr lang="en-US" sz="2000"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8F8F9309-EBB8-6132-C0B6-CFF949DE6061}"/>
              </a:ext>
            </a:extLst>
          </p:cNvPr>
          <p:cNvPicPr>
            <a:picLocks noChangeAspect="1"/>
          </p:cNvPicPr>
          <p:nvPr/>
        </p:nvPicPr>
        <p:blipFill rotWithShape="1">
          <a:blip r:embed="rId3"/>
          <a:srcRect l="41600"/>
          <a:stretch/>
        </p:blipFill>
        <p:spPr>
          <a:xfrm>
            <a:off x="2472347" y="2596536"/>
            <a:ext cx="6659954" cy="4297680"/>
          </a:xfrm>
          <a:prstGeom prst="rect">
            <a:avLst/>
          </a:prstGeom>
        </p:spPr>
      </p:pic>
    </p:spTree>
    <p:extLst>
      <p:ext uri="{BB962C8B-B14F-4D97-AF65-F5344CB8AC3E}">
        <p14:creationId xmlns:p14="http://schemas.microsoft.com/office/powerpoint/2010/main" val="3319353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8200"/>
          </a:xfrm>
        </p:spPr>
        <p:txBody>
          <a:bodyPr/>
          <a:lstStyle/>
          <a:p>
            <a:pPr algn="ctr"/>
            <a:r>
              <a:rPr lang="en-US" dirty="0"/>
              <a:t>Purpose of the NOABD</a:t>
            </a:r>
          </a:p>
        </p:txBody>
      </p:sp>
      <p:sp>
        <p:nvSpPr>
          <p:cNvPr id="3" name="Content Placeholder 2"/>
          <p:cNvSpPr>
            <a:spLocks noGrp="1"/>
          </p:cNvSpPr>
          <p:nvPr>
            <p:ph idx="1"/>
          </p:nvPr>
        </p:nvSpPr>
        <p:spPr>
          <a:xfrm>
            <a:off x="677334" y="1447801"/>
            <a:ext cx="8596668" cy="4593562"/>
          </a:xfrm>
        </p:spPr>
        <p:txBody>
          <a:bodyPr>
            <a:normAutofit fontScale="92500" lnSpcReduction="10000"/>
          </a:bodyPr>
          <a:lstStyle/>
          <a:p>
            <a:pPr marL="0" indent="0">
              <a:buNone/>
            </a:pPr>
            <a:r>
              <a:rPr lang="en-US" sz="2600" dirty="0"/>
              <a:t>Tells Medi-Cal members, in writing:</a:t>
            </a:r>
          </a:p>
          <a:p>
            <a:pPr marL="0" indent="0">
              <a:buNone/>
            </a:pPr>
            <a:endParaRPr lang="en-US" sz="2600" dirty="0"/>
          </a:p>
          <a:p>
            <a:pPr lvl="2">
              <a:buFont typeface="Wingdings" panose="05000000000000000000" pitchFamily="2" charset="2"/>
              <a:buChar char="Ø"/>
            </a:pPr>
            <a:r>
              <a:rPr lang="en-US" sz="2600" dirty="0"/>
              <a:t>What we did (or if we did it on time)</a:t>
            </a:r>
          </a:p>
          <a:p>
            <a:pPr marL="384048" lvl="2" indent="0">
              <a:buNone/>
            </a:pPr>
            <a:endParaRPr lang="en-US" sz="2600" dirty="0"/>
          </a:p>
          <a:p>
            <a:pPr lvl="2">
              <a:buFont typeface="Wingdings" panose="05000000000000000000" pitchFamily="2" charset="2"/>
              <a:buChar char="Ø"/>
            </a:pPr>
            <a:r>
              <a:rPr lang="en-US" sz="2600" dirty="0"/>
              <a:t>Exactly why we did it</a:t>
            </a:r>
          </a:p>
          <a:p>
            <a:pPr marL="384048" lvl="2" indent="0">
              <a:buNone/>
            </a:pPr>
            <a:endParaRPr lang="en-US" sz="2600" dirty="0"/>
          </a:p>
          <a:p>
            <a:pPr lvl="2">
              <a:buFont typeface="Wingdings" panose="05000000000000000000" pitchFamily="2" charset="2"/>
              <a:buChar char="Ø"/>
            </a:pPr>
            <a:r>
              <a:rPr lang="en-US" sz="2600" dirty="0"/>
              <a:t>What they can do about it</a:t>
            </a:r>
          </a:p>
          <a:p>
            <a:pPr marL="384048" lvl="2" indent="0">
              <a:buNone/>
            </a:pPr>
            <a:endParaRPr lang="en-US" sz="2600" dirty="0"/>
          </a:p>
          <a:p>
            <a:pPr lvl="2">
              <a:buFont typeface="Wingdings" panose="05000000000000000000" pitchFamily="2" charset="2"/>
              <a:buChar char="Ø"/>
            </a:pPr>
            <a:r>
              <a:rPr lang="en-US" sz="2600" dirty="0"/>
              <a:t>What their rights are and how we protect their rights</a:t>
            </a:r>
          </a:p>
          <a:p>
            <a:endParaRPr lang="en-US" sz="3600" dirty="0"/>
          </a:p>
          <a:p>
            <a:endParaRPr lang="en-US" dirty="0"/>
          </a:p>
          <a:p>
            <a:endParaRPr lang="en-US" dirty="0"/>
          </a:p>
          <a:p>
            <a:endParaRPr lang="en-US" dirty="0"/>
          </a:p>
        </p:txBody>
      </p:sp>
    </p:spTree>
    <p:extLst>
      <p:ext uri="{BB962C8B-B14F-4D97-AF65-F5344CB8AC3E}">
        <p14:creationId xmlns:p14="http://schemas.microsoft.com/office/powerpoint/2010/main" val="3983460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Informing the Member</a:t>
            </a:r>
          </a:p>
        </p:txBody>
      </p:sp>
      <p:sp>
        <p:nvSpPr>
          <p:cNvPr id="3" name="Content Placeholder 2"/>
          <p:cNvSpPr>
            <a:spLocks noGrp="1"/>
          </p:cNvSpPr>
          <p:nvPr>
            <p:ph idx="1"/>
          </p:nvPr>
        </p:nvSpPr>
        <p:spPr>
          <a:xfrm>
            <a:off x="677334" y="1295401"/>
            <a:ext cx="8596668" cy="5066070"/>
          </a:xfrm>
        </p:spPr>
        <p:txBody>
          <a:bodyPr>
            <a:normAutofit fontScale="85000" lnSpcReduction="20000"/>
          </a:bodyPr>
          <a:lstStyle/>
          <a:p>
            <a:endParaRPr lang="en-US" sz="2400" dirty="0"/>
          </a:p>
          <a:p>
            <a:r>
              <a:rPr lang="en-US" sz="2400" dirty="0"/>
              <a:t>Members must receive a written NOABD when we take an action.</a:t>
            </a:r>
          </a:p>
          <a:p>
            <a:pPr marL="0" indent="0">
              <a:buNone/>
            </a:pPr>
            <a:endParaRPr lang="en-US" sz="2400" dirty="0"/>
          </a:p>
          <a:p>
            <a:r>
              <a:rPr lang="en-US" sz="2400" dirty="0"/>
              <a:t>Decisions should be communicated first by telephone or in person, then in writing (except for decisions rendered retrospectively).</a:t>
            </a:r>
          </a:p>
          <a:p>
            <a:r>
              <a:rPr lang="en-US" sz="2100" dirty="0"/>
              <a:t>Timing of the Notice:  BHRS must mail the notice to the member within the following timeframes: </a:t>
            </a:r>
          </a:p>
          <a:p>
            <a:r>
              <a:rPr lang="en-US" sz="2100" dirty="0"/>
              <a:t> 1. For termination, suspension, or reduction of a previously authorized specialty mental health and/or DMC-ODS service, at least </a:t>
            </a:r>
            <a:r>
              <a:rPr lang="en-US" sz="2100" b="1" dirty="0"/>
              <a:t>10 days before </a:t>
            </a:r>
            <a:r>
              <a:rPr lang="en-US" sz="2100" dirty="0"/>
              <a:t>the date of </a:t>
            </a:r>
            <a:r>
              <a:rPr lang="en-US" sz="2100" dirty="0" err="1"/>
              <a:t>action,except</a:t>
            </a:r>
            <a:r>
              <a:rPr lang="en-US" sz="2100" dirty="0"/>
              <a:t> as permitted under 42 CFR §§ 431.213 and 431.214;</a:t>
            </a:r>
          </a:p>
          <a:p>
            <a:r>
              <a:rPr lang="en-US" sz="2100" dirty="0"/>
              <a:t> 2. For denial of payment, at the time of any action denying the provider’s claim; </a:t>
            </a:r>
          </a:p>
          <a:p>
            <a:r>
              <a:rPr lang="en-US" sz="2100" dirty="0"/>
              <a:t>3. For decisions resulting in </a:t>
            </a:r>
            <a:r>
              <a:rPr lang="en-US" sz="2100" b="1" dirty="0"/>
              <a:t>denial, delay, or modification </a:t>
            </a:r>
            <a:r>
              <a:rPr lang="en-US" sz="2100" dirty="0"/>
              <a:t>of all or part of the requested specialty mental health and/or DMC-ODS services, </a:t>
            </a:r>
            <a:r>
              <a:rPr lang="en-US" sz="2100" b="1" dirty="0"/>
              <a:t>within two business days of the decision</a:t>
            </a:r>
            <a:r>
              <a:rPr lang="en-US" sz="2100" dirty="0"/>
              <a:t>. BHRS must also communicate the decision to the affected provider within 24 hours of making the decision</a:t>
            </a:r>
          </a:p>
        </p:txBody>
      </p:sp>
    </p:spTree>
    <p:extLst>
      <p:ext uri="{BB962C8B-B14F-4D97-AF65-F5344CB8AC3E}">
        <p14:creationId xmlns:p14="http://schemas.microsoft.com/office/powerpoint/2010/main" val="241917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6800" y="287338"/>
            <a:ext cx="10058400" cy="1211262"/>
          </a:xfrm>
        </p:spPr>
        <p:txBody>
          <a:bodyPr/>
          <a:lstStyle/>
          <a:p>
            <a:pPr algn="ctr"/>
            <a:r>
              <a:rPr lang="en-US" dirty="0"/>
              <a:t>Workflow</a:t>
            </a:r>
          </a:p>
        </p:txBody>
      </p:sp>
      <p:sp>
        <p:nvSpPr>
          <p:cNvPr id="3" name="Content Placeholder 2"/>
          <p:cNvSpPr>
            <a:spLocks noGrp="1"/>
          </p:cNvSpPr>
          <p:nvPr>
            <p:ph idx="4294967295"/>
          </p:nvPr>
        </p:nvSpPr>
        <p:spPr>
          <a:xfrm>
            <a:off x="1066800" y="1846263"/>
            <a:ext cx="8681207" cy="4022725"/>
          </a:xfrm>
        </p:spPr>
        <p:txBody>
          <a:bodyPr>
            <a:normAutofit/>
          </a:bodyPr>
          <a:lstStyle/>
          <a:p>
            <a:r>
              <a:rPr lang="en-US" sz="2400" dirty="0" err="1"/>
              <a:t>Smartcare</a:t>
            </a:r>
            <a:r>
              <a:rPr lang="en-US" sz="2400" dirty="0"/>
              <a:t>- enter required information in correct NOABD template, print, send to client with required attachments.</a:t>
            </a:r>
          </a:p>
          <a:p>
            <a:endParaRPr lang="en-US" sz="2400" dirty="0"/>
          </a:p>
          <a:p>
            <a:r>
              <a:rPr lang="en-US" sz="2400" dirty="0">
                <a:hlinkClick r:id="rId2"/>
              </a:rPr>
              <a:t>https://2023.calmhsa.org/how-to-complete-a-noabd/</a:t>
            </a:r>
            <a:endParaRPr lang="en-US" sz="2400" dirty="0"/>
          </a:p>
          <a:p>
            <a:endParaRPr lang="en-US" sz="2400" dirty="0"/>
          </a:p>
          <a:p>
            <a:pPr marL="0" indent="0">
              <a:buNone/>
            </a:pPr>
            <a:endParaRPr lang="en-US" sz="2400" dirty="0"/>
          </a:p>
        </p:txBody>
      </p:sp>
    </p:spTree>
    <p:extLst>
      <p:ext uri="{BB962C8B-B14F-4D97-AF65-F5344CB8AC3E}">
        <p14:creationId xmlns:p14="http://schemas.microsoft.com/office/powerpoint/2010/main" val="1654763436"/>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307</TotalTime>
  <Words>1695</Words>
  <Application>Microsoft Office PowerPoint</Application>
  <PresentationFormat>Widescreen</PresentationFormat>
  <Paragraphs>191</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CG Times</vt:lpstr>
      <vt:lpstr>Open Sans</vt:lpstr>
      <vt:lpstr>Symbol</vt:lpstr>
      <vt:lpstr>Trebuchet MS</vt:lpstr>
      <vt:lpstr>Wingdings</vt:lpstr>
      <vt:lpstr>Wingdings 3</vt:lpstr>
      <vt:lpstr>Facet</vt:lpstr>
      <vt:lpstr>Notice of Adverse Benefit Determination (NOABD)</vt:lpstr>
      <vt:lpstr>What is a NOABD?  </vt:lpstr>
      <vt:lpstr>Purpose of the NOABD</vt:lpstr>
      <vt:lpstr>BHRS Policy 33 Notice of Adverse Benefit Determination (NOABD) to medi-cal members </vt:lpstr>
      <vt:lpstr>Access to Specialty Mental Health Services </vt:lpstr>
      <vt:lpstr>No Wrong Door for Mental Health Services July 1, 2022</vt:lpstr>
      <vt:lpstr>Purpose of the NOABD</vt:lpstr>
      <vt:lpstr>Informing the Member</vt:lpstr>
      <vt:lpstr>Workflow</vt:lpstr>
      <vt:lpstr>PowerPoint Presentation</vt:lpstr>
      <vt:lpstr>PowerPoint Presentation</vt:lpstr>
      <vt:lpstr>PowerPoint Presentation</vt:lpstr>
      <vt:lpstr>What goes in the text box?</vt:lpstr>
      <vt:lpstr>ATTACHMENTS</vt:lpstr>
      <vt:lpstr>PowerPoint Presentation</vt:lpstr>
      <vt:lpstr>Sample NOABD Denial Notice </vt:lpstr>
      <vt:lpstr>PowerPoint Presentation</vt:lpstr>
      <vt:lpstr>Sample NOABD Other Level of Care Notice</vt:lpstr>
      <vt:lpstr>PowerPoint Presentation</vt:lpstr>
      <vt:lpstr>PowerPoint Presentation</vt:lpstr>
      <vt:lpstr>PowerPoint Presentation</vt:lpstr>
      <vt:lpstr>Sample NOABD Termination Notice </vt:lpstr>
      <vt:lpstr>PowerPoint Presentation</vt:lpstr>
      <vt:lpstr>Sample NOABD Modification Notice </vt:lpstr>
      <vt:lpstr>PowerPoint Presentation</vt:lpstr>
      <vt:lpstr>Sample NOABD Payment Denial Notice</vt:lpstr>
      <vt:lpstr>PowerPoint Presentation</vt:lpstr>
      <vt:lpstr>Sample NOABD Financial Liability Notice</vt:lpstr>
      <vt:lpstr>PowerPoint Presentation</vt:lpstr>
      <vt:lpstr>https://www.marinhhs.org/mental-health-services-contractor-resources</vt:lpstr>
      <vt:lpstr>Where are they? Sept. 2023- in Smartcare!  Spanish versions coming soon.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Notice of Adverse Benefit Determination (NOABD)</dc:title>
  <dc:creator>Desiree Troxell</dc:creator>
  <cp:lastModifiedBy>Steve Wilbur</cp:lastModifiedBy>
  <cp:revision>62</cp:revision>
  <cp:lastPrinted>2020-02-10T22:52:40Z</cp:lastPrinted>
  <dcterms:created xsi:type="dcterms:W3CDTF">2020-01-13T23:01:16Z</dcterms:created>
  <dcterms:modified xsi:type="dcterms:W3CDTF">2026-06-12T16:11:29Z</dcterms:modified>
</cp:coreProperties>
</file>