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 bookmarkIdSeed="2">
  <p:sldMasterIdLst>
    <p:sldMasterId id="2147483660" r:id="rId1"/>
  </p:sldMasterIdLst>
  <p:notesMasterIdLst>
    <p:notesMasterId r:id="rId11"/>
  </p:notesMasterIdLst>
  <p:sldIdLst>
    <p:sldId id="256" r:id="rId2"/>
    <p:sldId id="1243" r:id="rId3"/>
    <p:sldId id="1253" r:id="rId4"/>
    <p:sldId id="1254" r:id="rId5"/>
    <p:sldId id="1248" r:id="rId6"/>
    <p:sldId id="1255" r:id="rId7"/>
    <p:sldId id="1256" r:id="rId8"/>
    <p:sldId id="1257" r:id="rId9"/>
    <p:sldId id="1258" r:id="rId10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215E9E"/>
    <a:srgbClr val="AC8700"/>
    <a:srgbClr val="253D8C"/>
    <a:srgbClr val="3CB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742"/>
  </p:normalViewPr>
  <p:slideViewPr>
    <p:cSldViewPr snapToGrid="0" snapToObjects="1">
      <p:cViewPr varScale="1">
        <p:scale>
          <a:sx n="85" d="100"/>
          <a:sy n="85" d="100"/>
        </p:scale>
        <p:origin x="2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B69939DE-EBCD-E04D-9876-665CB004D11F}" type="datetimeFigureOut">
              <a:rPr lang="en-US" smtClean="0"/>
              <a:pPr/>
              <a:t>6/11/2026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2554B6A1-E9B5-E849-A1D5-A71E8A0E7C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336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4B6A1-E9B5-E849-A1D5-A71E8A0E7C03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0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78EFF3-40D7-E148-9657-B85D7E97F8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868398"/>
            <a:ext cx="10058400" cy="39040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6281" y="3970870"/>
            <a:ext cx="4452387" cy="2057400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6281" y="6028270"/>
            <a:ext cx="4452387" cy="914400"/>
          </a:xfrm>
        </p:spPr>
        <p:txBody>
          <a:bodyPr anchor="b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2400">
                <a:solidFill>
                  <a:schemeClr val="accent2"/>
                </a:solidFill>
              </a:defRPr>
            </a:lvl1pPr>
            <a:lvl2pPr marL="502878" indent="0" algn="ctr">
              <a:buNone/>
              <a:defRPr sz="2200"/>
            </a:lvl2pPr>
            <a:lvl3pPr marL="1005755" indent="0" algn="ctr">
              <a:buNone/>
              <a:defRPr sz="1980"/>
            </a:lvl3pPr>
            <a:lvl4pPr marL="1508634" indent="0" algn="ctr">
              <a:buNone/>
              <a:defRPr sz="1760"/>
            </a:lvl4pPr>
            <a:lvl5pPr marL="2011512" indent="0" algn="ctr">
              <a:buNone/>
              <a:defRPr sz="1760"/>
            </a:lvl5pPr>
            <a:lvl6pPr marL="2514389" indent="0" algn="ctr">
              <a:buNone/>
              <a:defRPr sz="1760"/>
            </a:lvl6pPr>
            <a:lvl7pPr marL="3017267" indent="0" algn="ctr">
              <a:buNone/>
              <a:defRPr sz="1760"/>
            </a:lvl7pPr>
            <a:lvl8pPr marL="3520145" indent="0" algn="ctr">
              <a:buNone/>
              <a:defRPr sz="1760"/>
            </a:lvl8pPr>
            <a:lvl9pPr marL="4023023" indent="0" algn="ctr">
              <a:buNone/>
              <a:defRPr sz="176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Marin HHS logo">
            <a:extLst>
              <a:ext uri="{FF2B5EF4-FFF2-40B4-BE49-F238E27FC236}">
                <a16:creationId xmlns:a16="http://schemas.microsoft.com/office/drawing/2014/main" id="{EDA9F5CD-94CE-3540-9F4E-AC344B5F51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401" y="6307671"/>
            <a:ext cx="1279419" cy="664633"/>
          </a:xfrm>
          <a:prstGeom prst="rect">
            <a:avLst/>
          </a:prstGeom>
        </p:spPr>
      </p:pic>
      <p:pic>
        <p:nvPicPr>
          <p:cNvPr id="9" name="Picture 8" descr="County of Marin logo">
            <a:extLst>
              <a:ext uri="{FF2B5EF4-FFF2-40B4-BE49-F238E27FC236}">
                <a16:creationId xmlns:a16="http://schemas.microsoft.com/office/drawing/2014/main" id="{CD015A2A-C02E-894C-8740-12D1D28A7DE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14600" y="5852160"/>
            <a:ext cx="1714500" cy="11237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C3A740-B3A1-497B-B63F-1897B6D39A1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257800" y="685800"/>
            <a:ext cx="38862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63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143000"/>
            <a:ext cx="8229599" cy="5257800"/>
          </a:xfrm>
        </p:spPr>
        <p:txBody>
          <a:bodyPr numCol="1" spcCol="457200">
            <a:noAutofit/>
          </a:bodyPr>
          <a:lstStyle>
            <a:lvl1pPr marL="171436" indent="-171436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/>
            </a:lvl1pPr>
            <a:lvl2pPr marL="534943" indent="-17461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2400" b="0" i="0" kern="1200" dirty="0" smtClean="0">
                <a:solidFill>
                  <a:srgbClr val="5F5F5F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95275" indent="-17619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2400" b="0" i="0" kern="1200" dirty="0" smtClean="0">
                <a:solidFill>
                  <a:srgbClr val="5F5F5F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254020" indent="-17461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2400" b="0" i="0" kern="1200" dirty="0" smtClean="0">
                <a:solidFill>
                  <a:srgbClr val="5F5F5F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614353" indent="-17461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GB" sz="2400" b="0" i="0" kern="1200" dirty="0">
                <a:solidFill>
                  <a:srgbClr val="5F5F5F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55A62DCB-81B4-C14F-949A-831535C291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3" y="1143000"/>
            <a:ext cx="3886199" cy="5257800"/>
          </a:xfrm>
        </p:spPr>
        <p:txBody>
          <a:bodyPr numCol="1" spcCol="4572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spcAft>
                <a:spcPts val="1200"/>
              </a:spcAft>
              <a:defRPr sz="2400"/>
            </a:lvl2pPr>
            <a:lvl3pPr>
              <a:spcAft>
                <a:spcPts val="1200"/>
              </a:spcAft>
              <a:defRPr sz="2400"/>
            </a:lvl3pPr>
            <a:lvl4pPr>
              <a:spcAft>
                <a:spcPts val="1200"/>
              </a:spcAft>
              <a:defRPr sz="2400"/>
            </a:lvl4pPr>
            <a:lvl5pPr>
              <a:spcAft>
                <a:spcPts val="1200"/>
              </a:spcAft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55A62DCB-81B4-C14F-949A-831535C291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9889DE-2630-4327-AA1A-1DE40E82737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75616" y="1143000"/>
            <a:ext cx="3886201" cy="5257800"/>
          </a:xfrm>
        </p:spPr>
        <p:txBody>
          <a:bodyPr numCol="1" spcCol="4572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spcAft>
                <a:spcPts val="1200"/>
              </a:spcAft>
              <a:defRPr sz="2400"/>
            </a:lvl2pPr>
            <a:lvl3pPr>
              <a:spcAft>
                <a:spcPts val="1200"/>
              </a:spcAft>
              <a:defRPr sz="2400"/>
            </a:lvl3pPr>
            <a:lvl4pPr>
              <a:spcAft>
                <a:spcPts val="1200"/>
              </a:spcAft>
              <a:defRPr sz="2400"/>
            </a:lvl4pPr>
            <a:lvl5pPr>
              <a:spcAft>
                <a:spcPts val="1200"/>
              </a:spcAft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724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AF91D-986A-2647-B7D6-4377D7BF8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40201-AC87-FA4A-A3F5-9CDD758FFF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528339-A8C7-8243-BFBD-34D6B43B2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3886200" cy="51739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F061A4A-E4B1-9345-BDD6-F7E04C1B31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7802" y="1143004"/>
            <a:ext cx="3886198" cy="517395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78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itle +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AF91D-986A-2647-B7D6-4377D7BF8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451267"/>
            <a:ext cx="8229599" cy="1046797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40201-AC87-FA4A-A3F5-9CDD758FFF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F061A4A-E4B1-9345-BDD6-F7E04C1B31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7800" y="1143000"/>
            <a:ext cx="3886200" cy="5257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3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633DD04-A8B6-CE47-820C-A281ABBE5E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1" y="1143000"/>
            <a:ext cx="8229600" cy="5257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7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Footer Only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0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1" y="451267"/>
            <a:ext cx="8229599" cy="6917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143000"/>
            <a:ext cx="8229599" cy="585755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44001" y="6972300"/>
            <a:ext cx="685800" cy="457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lnSpc>
                <a:spcPct val="100000"/>
              </a:lnSpc>
              <a:defRPr sz="1320" b="0" i="0">
                <a:solidFill>
                  <a:srgbClr val="5F5F5F"/>
                </a:solidFill>
                <a:latin typeface="Arial" panose="020B0604020202020204" pitchFamily="34" charset="0"/>
              </a:defRPr>
            </a:lvl1pPr>
          </a:lstStyle>
          <a:p>
            <a:fld id="{55A62DCB-81B4-C14F-949A-831535C291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03F7A-309C-0D41-9E71-0771854B3F9E}"/>
              </a:ext>
            </a:extLst>
          </p:cNvPr>
          <p:cNvSpPr/>
          <p:nvPr userDrawn="1"/>
        </p:nvSpPr>
        <p:spPr>
          <a:xfrm>
            <a:off x="0" y="7543800"/>
            <a:ext cx="1005840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b="0" i="0" dirty="0">
              <a:latin typeface="Arial" panose="020B0604020202020204" pitchFamily="34" charset="0"/>
            </a:endParaRPr>
          </a:p>
        </p:txBody>
      </p:sp>
      <p:pic>
        <p:nvPicPr>
          <p:cNvPr id="8" name="Picture 7" descr="Marin HHS Logo">
            <a:extLst>
              <a:ext uri="{FF2B5EF4-FFF2-40B4-BE49-F238E27FC236}">
                <a16:creationId xmlns:a16="http://schemas.microsoft.com/office/drawing/2014/main" id="{5C6D397A-CAB7-7E4E-8196-C40CA94630E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914403" y="6972080"/>
            <a:ext cx="880533" cy="457420"/>
          </a:xfrm>
          <a:prstGeom prst="rect">
            <a:avLst/>
          </a:prstGeom>
        </p:spPr>
      </p:pic>
      <p:pic>
        <p:nvPicPr>
          <p:cNvPr id="9" name="Picture 8" descr="County of Marin Logo">
            <a:extLst>
              <a:ext uri="{FF2B5EF4-FFF2-40B4-BE49-F238E27FC236}">
                <a16:creationId xmlns:a16="http://schemas.microsoft.com/office/drawing/2014/main" id="{F6753247-9A49-D342-ABFA-36016D0DCA6B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2175934" y="6591514"/>
            <a:ext cx="1278467" cy="837986"/>
          </a:xfrm>
          <a:prstGeom prst="rect">
            <a:avLst/>
          </a:prstGeom>
        </p:spPr>
      </p:pic>
      <p:pic>
        <p:nvPicPr>
          <p:cNvPr id="12" name="Picture 3" descr="Universal disability access symbols.">
            <a:extLst>
              <a:ext uri="{FF2B5EF4-FFF2-40B4-BE49-F238E27FC236}">
                <a16:creationId xmlns:a16="http://schemas.microsoft.com/office/drawing/2014/main" id="{20E6A491-BEA4-4E1C-AA2D-6675B0A7B8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961" y="7139593"/>
            <a:ext cx="1567285" cy="25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6">
            <a:extLst>
              <a:ext uri="{FF2B5EF4-FFF2-40B4-BE49-F238E27FC236}">
                <a16:creationId xmlns:a16="http://schemas.microsoft.com/office/drawing/2014/main" id="{419744A4-E179-4919-967D-E0FB97A37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98243" y="6979376"/>
            <a:ext cx="32506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3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Requests for disability accommodations may be made by phoning </a:t>
            </a:r>
            <a:r>
              <a:rPr lang="en-US" sz="9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415-473-6809</a:t>
            </a:r>
            <a:r>
              <a: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(Voice), CA Relay 711 or by e-mail at</a:t>
            </a:r>
            <a:r>
              <a:rPr lang="en-US" sz="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tlavie@marincounty.org</a:t>
            </a:r>
            <a:r>
              <a:rPr lang="en-US" sz="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3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5F5F5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8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68" r:id="rId4"/>
    <p:sldLayoutId id="2147483670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1005755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4610" indent="-174610" algn="l" defTabSz="1005755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b="0" i="0" kern="1200">
          <a:solidFill>
            <a:srgbClr val="5F5F5F"/>
          </a:solidFill>
          <a:latin typeface="Arial" panose="020B0604020202020204" pitchFamily="34" charset="0"/>
          <a:ea typeface="+mn-ea"/>
          <a:cs typeface="+mn-cs"/>
        </a:defRPr>
      </a:lvl1pPr>
      <a:lvl2pPr marL="534943" indent="-174610" algn="l" defTabSz="1005755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en-US" sz="2400" b="0" i="0" kern="1200" dirty="0" smtClean="0">
          <a:solidFill>
            <a:srgbClr val="5F5F5F"/>
          </a:solidFill>
          <a:latin typeface="Arial" panose="020B0604020202020204" pitchFamily="34" charset="0"/>
          <a:ea typeface="+mn-ea"/>
          <a:cs typeface="+mn-cs"/>
        </a:defRPr>
      </a:lvl2pPr>
      <a:lvl3pPr marL="895275" indent="-176198" algn="l" defTabSz="1005755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en-US" sz="2400" b="0" i="0" kern="1200" dirty="0" smtClean="0">
          <a:solidFill>
            <a:srgbClr val="5F5F5F"/>
          </a:solidFill>
          <a:latin typeface="Arial" panose="020B0604020202020204" pitchFamily="34" charset="0"/>
          <a:ea typeface="+mn-ea"/>
          <a:cs typeface="+mn-cs"/>
        </a:defRPr>
      </a:lvl3pPr>
      <a:lvl4pPr marL="1254020" indent="-174610" algn="l" defTabSz="1005755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en-US" sz="2400" b="0" i="0" kern="1200" dirty="0" smtClean="0">
          <a:solidFill>
            <a:srgbClr val="5F5F5F"/>
          </a:solidFill>
          <a:latin typeface="Arial" panose="020B0604020202020204" pitchFamily="34" charset="0"/>
          <a:ea typeface="+mn-ea"/>
          <a:cs typeface="+mn-cs"/>
        </a:defRPr>
      </a:lvl4pPr>
      <a:lvl5pPr marL="1614353" indent="-174610" algn="l" defTabSz="1005755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en-GB" sz="2400" b="0" i="0" kern="1200" dirty="0">
          <a:solidFill>
            <a:srgbClr val="5F5F5F"/>
          </a:solidFill>
          <a:latin typeface="Arial" panose="020B0604020202020204" pitchFamily="34" charset="0"/>
          <a:ea typeface="+mn-ea"/>
          <a:cs typeface="+mn-cs"/>
        </a:defRPr>
      </a:lvl5pPr>
      <a:lvl6pPr marL="2765829" indent="-251439" algn="l" defTabSz="100575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706" indent="-251439" algn="l" defTabSz="100575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584" indent="-251439" algn="l" defTabSz="100575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462" indent="-251439" algn="l" defTabSz="100575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878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755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634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512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267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145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023" algn="l" defTabSz="100575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3168" userDrawn="1">
          <p15:clr>
            <a:srgbClr val="F26B43"/>
          </p15:clr>
        </p15:guide>
        <p15:guide id="3" pos="576" userDrawn="1">
          <p15:clr>
            <a:srgbClr val="F26B43"/>
          </p15:clr>
        </p15:guide>
        <p15:guide id="4" pos="5760" userDrawn="1">
          <p15:clr>
            <a:srgbClr val="F26B43"/>
          </p15:clr>
        </p15:guide>
        <p15:guide id="5" pos="6192" userDrawn="1">
          <p15:clr>
            <a:srgbClr val="F26B43"/>
          </p15:clr>
        </p15:guide>
        <p15:guide id="6" orient="horz" pos="4752" userDrawn="1">
          <p15:clr>
            <a:srgbClr val="F26B43"/>
          </p15:clr>
        </p15:guide>
        <p15:guide id="7" orient="horz" pos="4680" userDrawn="1">
          <p15:clr>
            <a:srgbClr val="F26B43"/>
          </p15:clr>
        </p15:guide>
        <p15:guide id="8" orient="horz" pos="4392" userDrawn="1">
          <p15:clr>
            <a:srgbClr val="F26B43"/>
          </p15:clr>
        </p15:guide>
        <p15:guide id="9" pos="3312" userDrawn="1">
          <p15:clr>
            <a:srgbClr val="F26B43"/>
          </p15:clr>
        </p15:guide>
        <p15:guide id="10" pos="3024" userDrawn="1">
          <p15:clr>
            <a:srgbClr val="F26B43"/>
          </p15:clr>
        </p15:guide>
        <p15:guide id="11" orient="horz" pos="288" userDrawn="1">
          <p15:clr>
            <a:srgbClr val="F26B43"/>
          </p15:clr>
        </p15:guide>
        <p15:guide id="12" orient="horz" pos="432" userDrawn="1">
          <p15:clr>
            <a:srgbClr val="F26B43"/>
          </p15:clr>
        </p15:guide>
        <p15:guide id="13" orient="horz" pos="720" userDrawn="1">
          <p15:clr>
            <a:srgbClr val="F26B43"/>
          </p15:clr>
        </p15:guide>
        <p15:guide id="14" orient="horz" pos="4032" userDrawn="1">
          <p15:clr>
            <a:srgbClr val="F26B43"/>
          </p15:clr>
        </p15:guide>
        <p15:guide id="15" orient="horz" pos="48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9022-7C3A-2B44-AC08-70689350E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3328" y="3970870"/>
            <a:ext cx="6985341" cy="2057400"/>
          </a:xfrm>
        </p:spPr>
        <p:txBody>
          <a:bodyPr/>
          <a:lstStyle/>
          <a:p>
            <a:pPr algn="r"/>
            <a:r>
              <a:rPr lang="en-US" dirty="0"/>
              <a:t>Behavioral Health Board</a:t>
            </a:r>
            <a:br>
              <a:rPr lang="en-US" dirty="0"/>
            </a:br>
            <a:r>
              <a:rPr lang="en-US" dirty="0"/>
              <a:t>BHRS Director’s Report</a:t>
            </a:r>
            <a:br>
              <a:rPr lang="en-US" dirty="0"/>
            </a:br>
            <a:r>
              <a:rPr lang="en-US" dirty="0"/>
              <a:t>June 9,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69494-64C4-8D45-8A7C-0F6A7EB6BA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/>
              <a:t>Todd Schirmer, PhD, CCHP</a:t>
            </a:r>
          </a:p>
        </p:txBody>
      </p:sp>
    </p:spTree>
    <p:extLst>
      <p:ext uri="{BB962C8B-B14F-4D97-AF65-F5344CB8AC3E}">
        <p14:creationId xmlns:p14="http://schemas.microsoft.com/office/powerpoint/2010/main" val="154733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64403-9F0E-809A-1DC6-ABEAA2B61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A32A-7813-DDD1-8608-BF06CA0C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Marin County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9049D-77A1-5015-8291-796A643C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57300"/>
            <a:ext cx="8446415" cy="5257800"/>
          </a:xfrm>
        </p:spPr>
        <p:txBody>
          <a:bodyPr/>
          <a:lstStyle/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Marin County Board of Supervisors approved a ~$900,000,000 budget at yesterday’s meeting</a:t>
            </a:r>
          </a:p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$1.5 million for HR1 impacts, TBD how it will be distributed</a:t>
            </a:r>
          </a:p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Lengthy discussion of how HR1 will impact Marin County Medi-Cal recipients and those with unsatisfactory immigration status (UIS).</a:t>
            </a: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769F3-55DA-5F20-9C58-2AB68BBCF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316B8-2327-C00F-4D76-53102ECB9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E7F4D-E5E5-2383-0198-6F4329823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Boards and Commissions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7823E-86F9-52FB-38C1-1B7B29E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57300"/>
            <a:ext cx="8446415" cy="5257800"/>
          </a:xfrm>
        </p:spPr>
        <p:txBody>
          <a:bodyPr/>
          <a:lstStyle/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At the May 19, 2026 Board of Supervisors meeting, the Office of the County Executive presented a number of proposed changes to the Boards and Commissions process. This includes:</a:t>
            </a:r>
          </a:p>
          <a:p>
            <a:pPr marL="703233" lvl="1" indent="-342900"/>
            <a:r>
              <a:rPr lang="en-US" sz="2000" dirty="0">
                <a:cs typeface="Arial" panose="020B0604020202020204" pitchFamily="34" charset="0"/>
              </a:rPr>
              <a:t>Formal Sunset Review Framework</a:t>
            </a:r>
          </a:p>
          <a:p>
            <a:pPr marL="703233" lvl="1" indent="-342900"/>
            <a:r>
              <a:rPr lang="en-US" sz="2000" dirty="0">
                <a:cs typeface="Arial" panose="020B0604020202020204" pitchFamily="34" charset="0"/>
              </a:rPr>
              <a:t>Pausing appointments to Boards and Commissions until the Sunset Review Framework is completed</a:t>
            </a:r>
          </a:p>
          <a:p>
            <a:pPr marL="703233" lvl="1" indent="-342900"/>
            <a:r>
              <a:rPr lang="en-US" sz="2000" dirty="0">
                <a:cs typeface="Arial" panose="020B0604020202020204" pitchFamily="34" charset="0"/>
              </a:rPr>
              <a:t>Shift all Bylaws to a standardized template</a:t>
            </a:r>
          </a:p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Recent Bylaws revisions (to add a Secretary) are on hold</a:t>
            </a:r>
          </a:p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HHS staff is currently working on </a:t>
            </a:r>
            <a:r>
              <a:rPr lang="en-US" sz="2000" dirty="0" err="1">
                <a:cs typeface="Arial" panose="020B0604020202020204" pitchFamily="34" charset="0"/>
              </a:rPr>
              <a:t>crosswalking</a:t>
            </a:r>
            <a:r>
              <a:rPr lang="en-US" sz="2000" dirty="0">
                <a:cs typeface="Arial" panose="020B0604020202020204" pitchFamily="34" charset="0"/>
              </a:rPr>
              <a:t> the existing Bylaws with the new template. We will bring these back to the BHB for review and approval.</a:t>
            </a: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40C0A-E781-99C0-6BEE-0E46B746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E396E-0E3A-5879-C894-5E91ADB3C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12BDE-9A44-62E2-002D-12FF8E8FA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Boards and Commissions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8E8D7-ADB6-FF45-13C3-273CD4EE1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57300"/>
            <a:ext cx="8446415" cy="5257800"/>
          </a:xfrm>
        </p:spPr>
        <p:txBody>
          <a:bodyPr/>
          <a:lstStyle/>
          <a:p>
            <a:pPr marL="339726" indent="-342900"/>
            <a:r>
              <a:rPr lang="en-US" sz="2000" dirty="0">
                <a:cs typeface="Arial" panose="020B0604020202020204" pitchFamily="34" charset="0"/>
              </a:rPr>
              <a:t>Sunset Review Framework: 6 step process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Legal mandate: Is it required by law?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Activity: Number of vacancies, meeting frequency and cancellation, biennial survey completion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Public engagement: Attendance and relevance to the community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Overlap and duplication: Is it redundant with other bodies or department staff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Cost: Staff time and operational costs</a:t>
            </a:r>
          </a:p>
          <a:p>
            <a:pPr marL="817533" lvl="1" indent="-457200">
              <a:buFont typeface="+mj-lt"/>
              <a:buAutoNum type="arabicPeriod"/>
            </a:pPr>
            <a:r>
              <a:rPr lang="en-US" sz="2000" dirty="0">
                <a:cs typeface="Arial" panose="020B0604020202020204" pitchFamily="34" charset="0"/>
              </a:rPr>
              <a:t>Alignment with county priorities</a:t>
            </a: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pPr marL="339726" indent="-342900"/>
            <a:endParaRPr lang="en-US" sz="2000" dirty="0">
              <a:cs typeface="Arial" panose="020B0604020202020204" pitchFamily="34" charset="0"/>
            </a:endParaRP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EE6E9-4D99-11C1-7411-26BEA1AC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4E54F-FCFC-D67E-C99A-3BA26028B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29D5-C623-E96D-9F17-1F6F2BDB5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CBO Fiscal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07B8A-0F89-155F-3DDD-6FF409E77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143000"/>
            <a:ext cx="8719932" cy="5536096"/>
          </a:xfrm>
        </p:spPr>
        <p:txBody>
          <a:bodyPr/>
          <a:lstStyle/>
          <a:p>
            <a:r>
              <a:rPr lang="en-US" sz="2000" dirty="0">
                <a:cs typeface="Arial" panose="020B0604020202020204" pitchFamily="34" charset="0"/>
              </a:rPr>
              <a:t>Multiple concerns raised by CBOs about fiscal sustainability of behavioral health services, including new requirements under BHSA, reduced revenues due to HR1, and other challenges</a:t>
            </a:r>
          </a:p>
          <a:p>
            <a:r>
              <a:rPr lang="en-US" sz="2000" dirty="0">
                <a:cs typeface="Arial" panose="020B0604020202020204" pitchFamily="34" charset="0"/>
              </a:rPr>
              <a:t>Several CBOs have announced behavioral health program closures or reduced services</a:t>
            </a:r>
          </a:p>
          <a:p>
            <a:r>
              <a:rPr lang="en-US" sz="2000" dirty="0">
                <a:cs typeface="Arial" panose="020B0604020202020204" pitchFamily="34" charset="0"/>
              </a:rPr>
              <a:t>Example: Canal Alliance (shared with permission)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Effective July 1, 2026, Canal Alliance announced closure of their behavioral health programs.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Canal Alliance cites changing behavioral health landscape, federal funding shifts, and new requirements to operate within complex Medi-Cal billing, compliance, and accountability frameworks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Looking for alternative providers for the 60-70 clients they serve in outpatient behavioral health services</a:t>
            </a: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ABF3C-7231-4547-895B-A458A4B5F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8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CA1AC-4769-9572-4F2E-25B16B24F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1417-EC1F-96B3-7306-55740391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Status of BHSA RFPs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6F85F-44AC-8B02-85DF-1F2069155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143000"/>
            <a:ext cx="8719932" cy="5536096"/>
          </a:xfrm>
        </p:spPr>
        <p:txBody>
          <a:bodyPr/>
          <a:lstStyle/>
          <a:p>
            <a:r>
              <a:rPr lang="en-US" sz="2000" dirty="0">
                <a:cs typeface="Arial" panose="020B0604020202020204" pitchFamily="34" charset="0"/>
              </a:rPr>
              <a:t>Nearly all RFPs completed. Yet to complete: SUD outreach and field based initiation services and peer respite. </a:t>
            </a:r>
          </a:p>
          <a:p>
            <a:r>
              <a:rPr lang="en-US" sz="2000" dirty="0">
                <a:cs typeface="Arial" panose="020B0604020202020204" pitchFamily="34" charset="0"/>
              </a:rPr>
              <a:t>Data from BHSA Early Intervention and BHSA Other (excluding housing-related contracts and those maintained as sole/single source)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Reduction of $750k in awarded amounts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20 organizations funded under MHSA, 17 under BHSA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10 organizations had increased funding under BHSA, 14 had reduced funding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2 organizations were awarded RFPs but declined</a:t>
            </a: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0A69D-5B7F-CCEC-068B-6186EDD66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0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43283-6C19-30EC-D389-84954E19A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FDF99-3A81-3C1A-1D14-1374D2A1E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Cultural Competence Plan Refresh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F6D00-63BF-01BD-578C-3F689938D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143000"/>
            <a:ext cx="8719932" cy="5536096"/>
          </a:xfrm>
        </p:spPr>
        <p:txBody>
          <a:bodyPr/>
          <a:lstStyle/>
          <a:p>
            <a:r>
              <a:rPr lang="en-US" sz="2000" dirty="0">
                <a:cs typeface="Arial" panose="020B0604020202020204" pitchFamily="34" charset="0"/>
              </a:rPr>
              <a:t>County Behavioral Health Plans have had a requirement to complete an annual Cultural Competence Plan (CCP) for many years. In Marin, this is titled the Cultural Humility and Responsivity Plan (CHRP).</a:t>
            </a:r>
          </a:p>
          <a:p>
            <a:r>
              <a:rPr lang="en-US" sz="2000" dirty="0">
                <a:cs typeface="Arial" panose="020B0604020202020204" pitchFamily="34" charset="0"/>
              </a:rPr>
              <a:t>Under BHSA, CCP requirements will be integrated into the BHSA Integrated Plan and Annual Updates.</a:t>
            </a:r>
          </a:p>
          <a:p>
            <a:r>
              <a:rPr lang="en-US" sz="2000" dirty="0">
                <a:cs typeface="Arial" panose="020B0604020202020204" pitchFamily="34" charset="0"/>
              </a:rPr>
              <a:t>Counties will continue to emphasize community engagement, quantitative metrics, disparities data, and accountability. </a:t>
            </a: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B8647-7805-CFBC-143D-970B77C7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8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8D2DB-6561-098C-C3DA-BD81D4816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BEF8-6A2C-1778-D92B-A633C427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BH-CONNECT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0E29C-2CE7-C33D-91EF-791319BB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143000"/>
            <a:ext cx="8719932" cy="5536096"/>
          </a:xfrm>
        </p:spPr>
        <p:txBody>
          <a:bodyPr/>
          <a:lstStyle/>
          <a:p>
            <a:r>
              <a:rPr lang="en-US" sz="2000" dirty="0">
                <a:cs typeface="Arial" panose="020B0604020202020204" pitchFamily="34" charset="0"/>
              </a:rPr>
              <a:t>Behavioral Health Community Based Organization Networks of Equitable Care and Treatment (BH-CONNECT) Initiative</a:t>
            </a:r>
          </a:p>
          <a:p>
            <a:r>
              <a:rPr lang="en-US" sz="2000" dirty="0">
                <a:cs typeface="Arial" panose="020B0604020202020204" pitchFamily="34" charset="0"/>
              </a:rPr>
              <a:t>BH-CONNECT is a five-year Medicaid 1115 demonstration to expand coverage of evidence based-practices under Medi-Cal</a:t>
            </a:r>
          </a:p>
          <a:p>
            <a:r>
              <a:rPr lang="en-US" sz="2000" dirty="0">
                <a:cs typeface="Arial" panose="020B0604020202020204" pitchFamily="34" charset="0"/>
              </a:rPr>
              <a:t>Marin County initially opted into the </a:t>
            </a:r>
            <a:r>
              <a:rPr lang="en-US" sz="2000" i="1" dirty="0">
                <a:cs typeface="Arial" panose="020B0604020202020204" pitchFamily="34" charset="0"/>
              </a:rPr>
              <a:t>Access, Reform and Outcomes Incentive Program.</a:t>
            </a:r>
            <a:r>
              <a:rPr lang="en-US" sz="2000" dirty="0">
                <a:cs typeface="Arial" panose="020B0604020202020204" pitchFamily="34" charset="0"/>
              </a:rPr>
              <a:t> This rewards behavioral health plans for demonstrating improvements in access to behavioral health services and outcomes. We are eligible for up to $12 million (though likely much less). Based on meeting the first deliverable, we received $305k (with a County match).</a:t>
            </a:r>
          </a:p>
          <a:p>
            <a:r>
              <a:rPr lang="en-US" sz="2000" dirty="0">
                <a:cs typeface="Arial" panose="020B0604020202020204" pitchFamily="34" charset="0"/>
              </a:rPr>
              <a:t>Effective July 1, 2026, we are opting into two evidence-based practices and will be eligible for a bundled rate: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Clubhouse Services</a:t>
            </a:r>
          </a:p>
          <a:p>
            <a:pPr lvl="1"/>
            <a:r>
              <a:rPr lang="en-US" sz="2000" dirty="0">
                <a:cs typeface="Arial" panose="020B0604020202020204" pitchFamily="34" charset="0"/>
              </a:rPr>
              <a:t>IPS Supported Employment</a:t>
            </a: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3F97F-56E2-E66D-AA72-46E2E7BA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0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E1067-302B-AB33-09B6-A49081C53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40AA3-9EC0-0F35-E5EB-3FD91C61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Transitional 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5B91-F521-D142-E3EA-680163241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143000"/>
            <a:ext cx="8719932" cy="5536096"/>
          </a:xfrm>
        </p:spPr>
        <p:txBody>
          <a:bodyPr/>
          <a:lstStyle/>
          <a:p>
            <a:r>
              <a:rPr lang="en-US" sz="2000" dirty="0">
                <a:cs typeface="Arial" panose="020B0604020202020204" pitchFamily="34" charset="0"/>
              </a:rPr>
              <a:t>Transitional Rent is a Community Support benefit through the managed care plans allowing up to 6 months of rental support, plus a month 7 and beyond housing support plan through BHRS</a:t>
            </a:r>
          </a:p>
          <a:p>
            <a:r>
              <a:rPr lang="en-US" sz="2000" dirty="0">
                <a:cs typeface="Arial" panose="020B0604020202020204" pitchFamily="34" charset="0"/>
              </a:rPr>
              <a:t>BHRS and Homelessness &amp; Coordinated Care divisions of HHS continue to work with Partnership Health Plan and Kaiser to establish Transitional Rent in Marin County. </a:t>
            </a:r>
          </a:p>
          <a:p>
            <a:r>
              <a:rPr lang="en-US" sz="2000" dirty="0">
                <a:cs typeface="Arial" panose="020B0604020202020204" pitchFamily="34" charset="0"/>
              </a:rPr>
              <a:t>Targeting September 1, 2026 for launch</a:t>
            </a:r>
          </a:p>
          <a:p>
            <a:r>
              <a:rPr lang="en-US" sz="2000" dirty="0">
                <a:cs typeface="Arial" panose="020B0604020202020204" pitchFamily="34" charset="0"/>
              </a:rPr>
              <a:t>Planning for 10-20 clients eligible during the first year</a:t>
            </a:r>
          </a:p>
          <a:p>
            <a:endParaRPr lang="en-US" sz="2000" dirty="0"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A1289-C822-EFAC-85CE-B591ACD20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2DCB-81B4-C14F-949A-831535C291B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89">
      <a:dk1>
        <a:srgbClr val="000000"/>
      </a:dk1>
      <a:lt1>
        <a:srgbClr val="FFFFFF"/>
      </a:lt1>
      <a:dk2>
        <a:srgbClr val="5F5F5F"/>
      </a:dk2>
      <a:lt2>
        <a:srgbClr val="E7E6E6"/>
      </a:lt2>
      <a:accent1>
        <a:srgbClr val="253D8C"/>
      </a:accent1>
      <a:accent2>
        <a:srgbClr val="3CB4E5"/>
      </a:accent2>
      <a:accent3>
        <a:srgbClr val="AC8700"/>
      </a:accent3>
      <a:accent4>
        <a:srgbClr val="727272"/>
      </a:accent4>
      <a:accent5>
        <a:srgbClr val="999999"/>
      </a:accent5>
      <a:accent6>
        <a:srgbClr val="E5E5E5"/>
      </a:accent6>
      <a:hlink>
        <a:srgbClr val="000000"/>
      </a:hlink>
      <a:folHlink>
        <a:srgbClr val="7F7F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11149</TotalTime>
  <Words>705</Words>
  <Application>Microsoft Office PowerPoint</Application>
  <PresentationFormat>Custom</PresentationFormat>
  <Paragraphs>82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Behavioral Health Board BHRS Director’s Report June 9, 2026</vt:lpstr>
      <vt:lpstr>Marin County Budget</vt:lpstr>
      <vt:lpstr>Boards and Commissions Actions</vt:lpstr>
      <vt:lpstr>Boards and Commissions Actions</vt:lpstr>
      <vt:lpstr>CBO Fiscal Concerns</vt:lpstr>
      <vt:lpstr>Status of BHSA RFPs</vt:lpstr>
      <vt:lpstr>Cultural Competence Plan Refresh</vt:lpstr>
      <vt:lpstr>BH-CONNECT</vt:lpstr>
      <vt:lpstr>Transitional Rent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Steve Barnes</dc:creator>
  <cp:keywords/>
  <dc:description/>
  <cp:lastModifiedBy>Nancy Charlton</cp:lastModifiedBy>
  <cp:revision>152</cp:revision>
  <cp:lastPrinted>2019-06-10T22:21:50Z</cp:lastPrinted>
  <dcterms:created xsi:type="dcterms:W3CDTF">2019-06-10T22:18:44Z</dcterms:created>
  <dcterms:modified xsi:type="dcterms:W3CDTF">2026-06-11T20:42:05Z</dcterms:modified>
  <cp:category/>
</cp:coreProperties>
</file>