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 bookmarkIdSeed="2">
  <p:sldMasterIdLst>
    <p:sldMasterId id="2147483660" r:id="rId1"/>
  </p:sldMasterIdLst>
  <p:notesMasterIdLst>
    <p:notesMasterId r:id="rId8"/>
  </p:notesMasterIdLst>
  <p:sldIdLst>
    <p:sldId id="256" r:id="rId2"/>
    <p:sldId id="1243" r:id="rId3"/>
    <p:sldId id="1260" r:id="rId4"/>
    <p:sldId id="1259" r:id="rId5"/>
    <p:sldId id="1254" r:id="rId6"/>
    <p:sldId id="1261" r:id="rId7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  <a:srgbClr val="215E9E"/>
    <a:srgbClr val="AC8700"/>
    <a:srgbClr val="253D8C"/>
    <a:srgbClr val="3CB4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742"/>
  </p:normalViewPr>
  <p:slideViewPr>
    <p:cSldViewPr snapToGrid="0" snapToObjects="1">
      <p:cViewPr varScale="1">
        <p:scale>
          <a:sx n="71" d="100"/>
          <a:sy n="71" d="100"/>
        </p:scale>
        <p:origin x="13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B69939DE-EBCD-E04D-9876-665CB004D11F}" type="datetimeFigureOut">
              <a:rPr lang="en-US" smtClean="0"/>
              <a:pPr/>
              <a:t>7/13/2026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2554B6A1-E9B5-E849-A1D5-A71E8A0E7C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336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4B6A1-E9B5-E849-A1D5-A71E8A0E7C03}" type="slidenum">
              <a:rPr lang="en-US" smtClean="0"/>
              <a:pPr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604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78EFF3-40D7-E148-9657-B85D7E97F8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868398"/>
            <a:ext cx="10058400" cy="390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76281" y="3970870"/>
            <a:ext cx="4452387" cy="2057400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76281" y="6028270"/>
            <a:ext cx="4452387" cy="914400"/>
          </a:xfrm>
        </p:spPr>
        <p:txBody>
          <a:bodyPr anchor="b" anchorCtr="0">
            <a:normAutofit/>
          </a:bodyPr>
          <a:lstStyle>
            <a:lvl1pPr marL="0" indent="0" algn="r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  <a:lvl2pPr marL="502878" indent="0" algn="ctr">
              <a:buNone/>
              <a:defRPr sz="2200"/>
            </a:lvl2pPr>
            <a:lvl3pPr marL="1005755" indent="0" algn="ctr">
              <a:buNone/>
              <a:defRPr sz="1980"/>
            </a:lvl3pPr>
            <a:lvl4pPr marL="1508634" indent="0" algn="ctr">
              <a:buNone/>
              <a:defRPr sz="1760"/>
            </a:lvl4pPr>
            <a:lvl5pPr marL="2011512" indent="0" algn="ctr">
              <a:buNone/>
              <a:defRPr sz="1760"/>
            </a:lvl5pPr>
            <a:lvl6pPr marL="2514389" indent="0" algn="ctr">
              <a:buNone/>
              <a:defRPr sz="1760"/>
            </a:lvl6pPr>
            <a:lvl7pPr marL="3017267" indent="0" algn="ctr">
              <a:buNone/>
              <a:defRPr sz="1760"/>
            </a:lvl7pPr>
            <a:lvl8pPr marL="3520145" indent="0" algn="ctr">
              <a:buNone/>
              <a:defRPr sz="1760"/>
            </a:lvl8pPr>
            <a:lvl9pPr marL="4023023" indent="0" algn="ctr">
              <a:buNone/>
              <a:defRPr sz="176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 descr="Marin HHS logo">
            <a:extLst>
              <a:ext uri="{FF2B5EF4-FFF2-40B4-BE49-F238E27FC236}">
                <a16:creationId xmlns:a16="http://schemas.microsoft.com/office/drawing/2014/main" id="{EDA9F5CD-94CE-3540-9F4E-AC344B5F51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4401" y="6307671"/>
            <a:ext cx="1279419" cy="664633"/>
          </a:xfrm>
          <a:prstGeom prst="rect">
            <a:avLst/>
          </a:prstGeom>
        </p:spPr>
      </p:pic>
      <p:pic>
        <p:nvPicPr>
          <p:cNvPr id="9" name="Picture 8" descr="County of Marin logo">
            <a:extLst>
              <a:ext uri="{FF2B5EF4-FFF2-40B4-BE49-F238E27FC236}">
                <a16:creationId xmlns:a16="http://schemas.microsoft.com/office/drawing/2014/main" id="{CD015A2A-C02E-894C-8740-12D1D28A7D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514600" y="5852160"/>
            <a:ext cx="1714500" cy="11237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C3A740-B3A1-497B-B63F-1897B6D39A1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57800" y="685800"/>
            <a:ext cx="3886200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63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143000"/>
            <a:ext cx="8229599" cy="5257800"/>
          </a:xfrm>
        </p:spPr>
        <p:txBody>
          <a:bodyPr numCol="1" spcCol="457200">
            <a:noAutofit/>
          </a:bodyPr>
          <a:lstStyle>
            <a:lvl1pPr marL="171436" indent="-17143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400"/>
            </a:lvl1pPr>
            <a:lvl2pPr marL="534943" indent="-17461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2400" b="0" i="0" kern="1200" dirty="0" smtClean="0">
                <a:solidFill>
                  <a:srgbClr val="5F5F5F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895275" indent="-176198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2400" b="0" i="0" kern="1200" dirty="0" smtClean="0">
                <a:solidFill>
                  <a:srgbClr val="5F5F5F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254020" indent="-17461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2400" b="0" i="0" kern="1200" dirty="0" smtClean="0">
                <a:solidFill>
                  <a:srgbClr val="5F5F5F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614353" indent="-17461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GB" sz="2400" b="0" i="0" kern="1200" dirty="0">
                <a:solidFill>
                  <a:srgbClr val="5F5F5F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55A62DCB-81B4-C14F-949A-831535C291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66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3" y="1143000"/>
            <a:ext cx="3886199" cy="5257800"/>
          </a:xfrm>
        </p:spPr>
        <p:txBody>
          <a:bodyPr numCol="1" spcCol="4572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400"/>
            </a:lvl1pPr>
            <a:lvl2pPr>
              <a:spcAft>
                <a:spcPts val="1200"/>
              </a:spcAft>
              <a:defRPr sz="2400"/>
            </a:lvl2pPr>
            <a:lvl3pPr>
              <a:spcAft>
                <a:spcPts val="1200"/>
              </a:spcAft>
              <a:defRPr sz="2400"/>
            </a:lvl3pPr>
            <a:lvl4pPr>
              <a:spcAft>
                <a:spcPts val="1200"/>
              </a:spcAft>
              <a:defRPr sz="2400"/>
            </a:lvl4pPr>
            <a:lvl5pPr>
              <a:spcAft>
                <a:spcPts val="1200"/>
              </a:spcAft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55A62DCB-81B4-C14F-949A-831535C291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9889DE-2630-4327-AA1A-1DE40E82737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75616" y="1143000"/>
            <a:ext cx="3886201" cy="5257800"/>
          </a:xfrm>
        </p:spPr>
        <p:txBody>
          <a:bodyPr numCol="1" spcCol="4572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400"/>
            </a:lvl1pPr>
            <a:lvl2pPr>
              <a:spcAft>
                <a:spcPts val="1200"/>
              </a:spcAft>
              <a:defRPr sz="2400"/>
            </a:lvl2pPr>
            <a:lvl3pPr>
              <a:spcAft>
                <a:spcPts val="1200"/>
              </a:spcAft>
              <a:defRPr sz="2400"/>
            </a:lvl3pPr>
            <a:lvl4pPr>
              <a:spcAft>
                <a:spcPts val="1200"/>
              </a:spcAft>
              <a:defRPr sz="2400"/>
            </a:lvl4pPr>
            <a:lvl5pPr>
              <a:spcAft>
                <a:spcPts val="1200"/>
              </a:spcAft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8724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AF91D-986A-2647-B7D6-4377D7BF8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340201-AC87-FA4A-A3F5-9CDD758FFF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A62DCB-81B4-C14F-949A-831535C291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528339-A8C7-8243-BFBD-34D6B43B2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4400" y="1143000"/>
            <a:ext cx="3886200" cy="517395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F061A4A-E4B1-9345-BDD6-F7E04C1B31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57802" y="1143004"/>
            <a:ext cx="3886198" cy="517395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78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itle + 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AF91D-986A-2647-B7D6-4377D7BF8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451267"/>
            <a:ext cx="8229599" cy="104679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340201-AC87-FA4A-A3F5-9CDD758FFF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A62DCB-81B4-C14F-949A-831535C291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F061A4A-E4B1-9345-BDD6-F7E04C1B31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57800" y="1143000"/>
            <a:ext cx="3886200" cy="52578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38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2DCB-81B4-C14F-949A-831535C291B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633DD04-A8B6-CE47-820C-A281ABBE5E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1" y="1143000"/>
            <a:ext cx="8229600" cy="5257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7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Footer Only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2DCB-81B4-C14F-949A-831535C291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00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1" y="451267"/>
            <a:ext cx="8229599" cy="6917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1143000"/>
            <a:ext cx="8229599" cy="585755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44001" y="6972300"/>
            <a:ext cx="685800" cy="4572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lnSpc>
                <a:spcPct val="100000"/>
              </a:lnSpc>
              <a:defRPr sz="1320" b="0" i="0">
                <a:solidFill>
                  <a:srgbClr val="5F5F5F"/>
                </a:solidFill>
                <a:latin typeface="Arial" panose="020B0604020202020204" pitchFamily="34" charset="0"/>
              </a:defRPr>
            </a:lvl1pPr>
          </a:lstStyle>
          <a:p>
            <a:fld id="{55A62DCB-81B4-C14F-949A-831535C291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E03F7A-309C-0D41-9E71-0771854B3F9E}"/>
              </a:ext>
            </a:extLst>
          </p:cNvPr>
          <p:cNvSpPr/>
          <p:nvPr userDrawn="1"/>
        </p:nvSpPr>
        <p:spPr>
          <a:xfrm>
            <a:off x="0" y="7543800"/>
            <a:ext cx="10058400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800" b="0" i="0" dirty="0">
              <a:latin typeface="Arial" panose="020B0604020202020204" pitchFamily="34" charset="0"/>
            </a:endParaRPr>
          </a:p>
        </p:txBody>
      </p:sp>
      <p:pic>
        <p:nvPicPr>
          <p:cNvPr id="8" name="Picture 7" descr="Marin HHS Logo">
            <a:extLst>
              <a:ext uri="{FF2B5EF4-FFF2-40B4-BE49-F238E27FC236}">
                <a16:creationId xmlns:a16="http://schemas.microsoft.com/office/drawing/2014/main" id="{5C6D397A-CAB7-7E4E-8196-C40CA94630E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914403" y="6972080"/>
            <a:ext cx="880533" cy="457420"/>
          </a:xfrm>
          <a:prstGeom prst="rect">
            <a:avLst/>
          </a:prstGeom>
        </p:spPr>
      </p:pic>
      <p:pic>
        <p:nvPicPr>
          <p:cNvPr id="9" name="Picture 8" descr="County of Marin Logo">
            <a:extLst>
              <a:ext uri="{FF2B5EF4-FFF2-40B4-BE49-F238E27FC236}">
                <a16:creationId xmlns:a16="http://schemas.microsoft.com/office/drawing/2014/main" id="{F6753247-9A49-D342-ABFA-36016D0DCA6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rcRect/>
          <a:stretch/>
        </p:blipFill>
        <p:spPr>
          <a:xfrm>
            <a:off x="2175934" y="6591514"/>
            <a:ext cx="1278467" cy="837986"/>
          </a:xfrm>
          <a:prstGeom prst="rect">
            <a:avLst/>
          </a:prstGeom>
        </p:spPr>
      </p:pic>
      <p:pic>
        <p:nvPicPr>
          <p:cNvPr id="12" name="Picture 3" descr="Universal disability access symbols.">
            <a:extLst>
              <a:ext uri="{FF2B5EF4-FFF2-40B4-BE49-F238E27FC236}">
                <a16:creationId xmlns:a16="http://schemas.microsoft.com/office/drawing/2014/main" id="{20E6A491-BEA4-4E1C-AA2D-6675B0A7B8F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961" y="7139593"/>
            <a:ext cx="1567285" cy="25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6">
            <a:extLst>
              <a:ext uri="{FF2B5EF4-FFF2-40B4-BE49-F238E27FC236}">
                <a16:creationId xmlns:a16="http://schemas.microsoft.com/office/drawing/2014/main" id="{419744A4-E179-4919-967D-E0FB97A3737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998243" y="6979376"/>
            <a:ext cx="32506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32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Requests for disability accommodations may be made by phoning </a:t>
            </a:r>
            <a:r>
              <a:rPr lang="en-US" sz="9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415-473-6809</a:t>
            </a:r>
            <a:r>
              <a:rPr lang="en-US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(Voice), CA Relay 711 or by e-mail at</a:t>
            </a:r>
            <a:r>
              <a:rPr lang="en-US" sz="9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9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tlavie@marincounty.org</a:t>
            </a:r>
            <a:r>
              <a:rPr lang="en-US" sz="9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32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rgbClr val="5F5F5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686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1" r:id="rId3"/>
    <p:sldLayoutId id="2147483668" r:id="rId4"/>
    <p:sldLayoutId id="2147483670" r:id="rId5"/>
    <p:sldLayoutId id="2147483666" r:id="rId6"/>
    <p:sldLayoutId id="2147483667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1005755" rtl="0" eaLnBrk="1" latinLnBrk="0" hangingPunct="1">
        <a:lnSpc>
          <a:spcPct val="100000"/>
        </a:lnSpc>
        <a:spcBef>
          <a:spcPct val="0"/>
        </a:spcBef>
        <a:buNone/>
        <a:defRPr sz="4000" b="1" i="0" kern="1200">
          <a:solidFill>
            <a:schemeClr val="accent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74610" indent="-174610" algn="l" defTabSz="1005755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400" b="0" i="0" kern="1200">
          <a:solidFill>
            <a:srgbClr val="5F5F5F"/>
          </a:solidFill>
          <a:latin typeface="Arial" panose="020B0604020202020204" pitchFamily="34" charset="0"/>
          <a:ea typeface="+mn-ea"/>
          <a:cs typeface="+mn-cs"/>
        </a:defRPr>
      </a:lvl1pPr>
      <a:lvl2pPr marL="534943" indent="-174610" algn="l" defTabSz="1005755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n-US" sz="2400" b="0" i="0" kern="1200" dirty="0" smtClean="0">
          <a:solidFill>
            <a:srgbClr val="5F5F5F"/>
          </a:solidFill>
          <a:latin typeface="Arial" panose="020B0604020202020204" pitchFamily="34" charset="0"/>
          <a:ea typeface="+mn-ea"/>
          <a:cs typeface="+mn-cs"/>
        </a:defRPr>
      </a:lvl2pPr>
      <a:lvl3pPr marL="895275" indent="-176198" algn="l" defTabSz="1005755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n-US" sz="2400" b="0" i="0" kern="1200" dirty="0" smtClean="0">
          <a:solidFill>
            <a:srgbClr val="5F5F5F"/>
          </a:solidFill>
          <a:latin typeface="Arial" panose="020B0604020202020204" pitchFamily="34" charset="0"/>
          <a:ea typeface="+mn-ea"/>
          <a:cs typeface="+mn-cs"/>
        </a:defRPr>
      </a:lvl3pPr>
      <a:lvl4pPr marL="1254020" indent="-174610" algn="l" defTabSz="1005755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n-US" sz="2400" b="0" i="0" kern="1200" dirty="0" smtClean="0">
          <a:solidFill>
            <a:srgbClr val="5F5F5F"/>
          </a:solidFill>
          <a:latin typeface="Arial" panose="020B0604020202020204" pitchFamily="34" charset="0"/>
          <a:ea typeface="+mn-ea"/>
          <a:cs typeface="+mn-cs"/>
        </a:defRPr>
      </a:lvl4pPr>
      <a:lvl5pPr marL="1614353" indent="-174610" algn="l" defTabSz="1005755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n-GB" sz="2400" b="0" i="0" kern="1200" dirty="0">
          <a:solidFill>
            <a:srgbClr val="5F5F5F"/>
          </a:solidFill>
          <a:latin typeface="Arial" panose="020B0604020202020204" pitchFamily="34" charset="0"/>
          <a:ea typeface="+mn-ea"/>
          <a:cs typeface="+mn-cs"/>
        </a:defRPr>
      </a:lvl5pPr>
      <a:lvl6pPr marL="2765829" indent="-251439" algn="l" defTabSz="100575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706" indent="-251439" algn="l" defTabSz="100575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584" indent="-251439" algn="l" defTabSz="100575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462" indent="-251439" algn="l" defTabSz="100575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878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755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634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512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9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267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145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023" algn="l" defTabSz="1005755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48" userDrawn="1">
          <p15:clr>
            <a:srgbClr val="F26B43"/>
          </p15:clr>
        </p15:guide>
        <p15:guide id="2" pos="3168" userDrawn="1">
          <p15:clr>
            <a:srgbClr val="F26B43"/>
          </p15:clr>
        </p15:guide>
        <p15:guide id="3" pos="576" userDrawn="1">
          <p15:clr>
            <a:srgbClr val="F26B43"/>
          </p15:clr>
        </p15:guide>
        <p15:guide id="4" pos="5760" userDrawn="1">
          <p15:clr>
            <a:srgbClr val="F26B43"/>
          </p15:clr>
        </p15:guide>
        <p15:guide id="5" pos="6192" userDrawn="1">
          <p15:clr>
            <a:srgbClr val="F26B43"/>
          </p15:clr>
        </p15:guide>
        <p15:guide id="6" orient="horz" pos="4752" userDrawn="1">
          <p15:clr>
            <a:srgbClr val="F26B43"/>
          </p15:clr>
        </p15:guide>
        <p15:guide id="7" orient="horz" pos="4680" userDrawn="1">
          <p15:clr>
            <a:srgbClr val="F26B43"/>
          </p15:clr>
        </p15:guide>
        <p15:guide id="8" orient="horz" pos="4392" userDrawn="1">
          <p15:clr>
            <a:srgbClr val="F26B43"/>
          </p15:clr>
        </p15:guide>
        <p15:guide id="9" pos="3312" userDrawn="1">
          <p15:clr>
            <a:srgbClr val="F26B43"/>
          </p15:clr>
        </p15:guide>
        <p15:guide id="10" pos="3024" userDrawn="1">
          <p15:clr>
            <a:srgbClr val="F26B43"/>
          </p15:clr>
        </p15:guide>
        <p15:guide id="11" orient="horz" pos="288" userDrawn="1">
          <p15:clr>
            <a:srgbClr val="F26B43"/>
          </p15:clr>
        </p15:guide>
        <p15:guide id="12" orient="horz" pos="432" userDrawn="1">
          <p15:clr>
            <a:srgbClr val="F26B43"/>
          </p15:clr>
        </p15:guide>
        <p15:guide id="13" orient="horz" pos="720" userDrawn="1">
          <p15:clr>
            <a:srgbClr val="F26B43"/>
          </p15:clr>
        </p15:guide>
        <p15:guide id="14" orient="horz" pos="4032" userDrawn="1">
          <p15:clr>
            <a:srgbClr val="F26B43"/>
          </p15:clr>
        </p15:guide>
        <p15:guide id="15" orient="horz" pos="48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9022-7C3A-2B44-AC08-70689350E2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3328" y="3970870"/>
            <a:ext cx="6985341" cy="2057400"/>
          </a:xfrm>
        </p:spPr>
        <p:txBody>
          <a:bodyPr/>
          <a:lstStyle/>
          <a:p>
            <a:pPr algn="r"/>
            <a:r>
              <a:rPr lang="en-US" dirty="0"/>
              <a:t>Behavioral Health Board</a:t>
            </a:r>
            <a:br>
              <a:rPr lang="en-US" dirty="0"/>
            </a:br>
            <a:r>
              <a:rPr lang="en-US" dirty="0"/>
              <a:t>BHRS Director’s Report</a:t>
            </a:r>
            <a:br>
              <a:rPr lang="en-US" dirty="0"/>
            </a:br>
            <a:r>
              <a:rPr lang="en-US" dirty="0"/>
              <a:t>July 14,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69494-64C4-8D45-8A7C-0F6A7EB6BA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/>
              <a:t>Todd Schirmer, PhD, CCHP</a:t>
            </a:r>
          </a:p>
        </p:txBody>
      </p:sp>
    </p:spTree>
    <p:extLst>
      <p:ext uri="{BB962C8B-B14F-4D97-AF65-F5344CB8AC3E}">
        <p14:creationId xmlns:p14="http://schemas.microsoft.com/office/powerpoint/2010/main" val="154733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64403-9F0E-809A-1DC6-ABEAA2B61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8A32A-7813-DDD1-8608-BF06CA0CD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59049D-77A1-5015-8291-796A643C0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1" y="1257300"/>
            <a:ext cx="8446415" cy="5257800"/>
          </a:xfrm>
        </p:spPr>
        <p:txBody>
          <a:bodyPr/>
          <a:lstStyle/>
          <a:p>
            <a:pPr marL="339726" indent="-342900"/>
            <a:endParaRPr lang="en-US" sz="2000" dirty="0">
              <a:cs typeface="Arial" panose="020B0604020202020204" pitchFamily="34" charset="0"/>
            </a:endParaRPr>
          </a:p>
          <a:p>
            <a:pPr marL="339726" indent="-342900"/>
            <a:endParaRPr lang="en-US" sz="2000" dirty="0">
              <a:cs typeface="Arial" panose="020B0604020202020204" pitchFamily="34" charset="0"/>
            </a:endParaRPr>
          </a:p>
          <a:p>
            <a:pPr marL="339726" indent="-342900"/>
            <a:endParaRPr lang="en-US" sz="2000" dirty="0">
              <a:cs typeface="Arial" panose="020B0604020202020204" pitchFamily="34" charset="0"/>
            </a:endParaRPr>
          </a:p>
          <a:p>
            <a:endParaRPr lang="en-US" sz="2000" dirty="0">
              <a:cs typeface="Arial" panose="020B0604020202020204" pitchFamily="34" charset="0"/>
            </a:endParaRPr>
          </a:p>
          <a:p>
            <a:endParaRPr lang="en-US" sz="18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8769F3-55DA-5F20-9C58-2AB68BBCF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2DCB-81B4-C14F-949A-831535C291BC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5" name="Picture 4" descr="James Mayberry receives his certificate during the Wall of Change ceremony.">
            <a:extLst>
              <a:ext uri="{FF2B5EF4-FFF2-40B4-BE49-F238E27FC236}">
                <a16:creationId xmlns:a16="http://schemas.microsoft.com/office/drawing/2014/main" id="{39790CA9-46B6-5A89-8839-D6A18CEE5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1" y="1257299"/>
            <a:ext cx="8235568" cy="513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2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990E6-4F2E-2D90-0AE3-68A72441F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3D48E-4802-8C66-E80A-0151A42C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State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257FA-2B4A-2EAB-8375-73BD60C51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1" y="1257300"/>
            <a:ext cx="8446415" cy="5257800"/>
          </a:xfrm>
        </p:spPr>
        <p:txBody>
          <a:bodyPr/>
          <a:lstStyle/>
          <a:p>
            <a:pPr marL="339726" indent="-342900"/>
            <a:r>
              <a:rPr lang="en-US" sz="2000" dirty="0">
                <a:cs typeface="Arial" panose="020B0604020202020204" pitchFamily="34" charset="0"/>
              </a:rPr>
              <a:t>State’s final budget for next year restores previously proposed cuts to Mobile Crisis. 988 call centers also received funding. </a:t>
            </a:r>
          </a:p>
          <a:p>
            <a:pPr marL="339726" indent="-342900"/>
            <a:r>
              <a:rPr lang="en-US" sz="2000" dirty="0">
                <a:cs typeface="Arial" panose="020B0604020202020204" pitchFamily="34" charset="0"/>
              </a:rPr>
              <a:t>Homelessness Housing Assistance Program (HHAP) received $900 million in funding. Used for permanent supportive housing programs. </a:t>
            </a:r>
          </a:p>
          <a:p>
            <a:pPr marL="339726" indent="-342900"/>
            <a:r>
              <a:rPr lang="en-US" sz="2000" dirty="0">
                <a:cs typeface="Arial" panose="020B0604020202020204" pitchFamily="34" charset="0"/>
              </a:rPr>
              <a:t>Additional support to counties to support implementation of Medi-Cal changes required under HR1</a:t>
            </a:r>
          </a:p>
          <a:p>
            <a:pPr marL="339726" indent="-342900"/>
            <a:endParaRPr lang="en-US" sz="2000" dirty="0">
              <a:cs typeface="Arial" panose="020B0604020202020204" pitchFamily="34" charset="0"/>
            </a:endParaRPr>
          </a:p>
          <a:p>
            <a:pPr marL="339726" indent="-342900"/>
            <a:endParaRPr lang="en-US" sz="2000" dirty="0">
              <a:cs typeface="Arial" panose="020B0604020202020204" pitchFamily="34" charset="0"/>
            </a:endParaRPr>
          </a:p>
          <a:p>
            <a:pPr marL="339726" indent="-342900"/>
            <a:endParaRPr lang="en-US" sz="2000" dirty="0">
              <a:cs typeface="Arial" panose="020B0604020202020204" pitchFamily="34" charset="0"/>
            </a:endParaRPr>
          </a:p>
          <a:p>
            <a:endParaRPr lang="en-US" sz="2000" dirty="0">
              <a:cs typeface="Arial" panose="020B0604020202020204" pitchFamily="34" charset="0"/>
            </a:endParaRPr>
          </a:p>
          <a:p>
            <a:endParaRPr lang="en-US" sz="18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FCDE11-4ED3-ACC1-15DA-5B2285321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2DCB-81B4-C14F-949A-831535C291B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553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EFCF4-B5D1-6269-48A9-E7FD811C2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08A0C-018A-A473-7B50-A772C82E6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549" y="451267"/>
            <a:ext cx="8673352" cy="691737"/>
          </a:xfrm>
        </p:spPr>
        <p:txBody>
          <a:bodyPr>
            <a:normAutofit/>
          </a:bodyPr>
          <a:lstStyle/>
          <a:p>
            <a:r>
              <a:rPr lang="en-US" sz="3600" dirty="0"/>
              <a:t>Southern Marin County Services Annex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B3362-F70A-988C-88CA-56D73E242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4510" y="1151969"/>
            <a:ext cx="5355291" cy="5257800"/>
          </a:xfrm>
        </p:spPr>
        <p:txBody>
          <a:bodyPr/>
          <a:lstStyle/>
          <a:p>
            <a:pPr marL="339726" indent="-342900"/>
            <a:r>
              <a:rPr lang="en-US" sz="2000" dirty="0">
                <a:cs typeface="Arial" panose="020B0604020202020204" pitchFamily="34" charset="0"/>
              </a:rPr>
              <a:t>630 Drake Avenue, Marin City</a:t>
            </a:r>
          </a:p>
          <a:p>
            <a:pPr marL="339726" indent="-342900"/>
            <a:r>
              <a:rPr lang="en-US" sz="2000" dirty="0">
                <a:cs typeface="Arial" panose="020B0604020202020204" pitchFamily="34" charset="0"/>
              </a:rPr>
              <a:t>Officially opened June 11, 2026</a:t>
            </a:r>
          </a:p>
          <a:p>
            <a:pPr marL="339726" indent="-342900"/>
            <a:r>
              <a:rPr lang="en-US" sz="2000" dirty="0">
                <a:cs typeface="Arial" panose="020B0604020202020204" pitchFamily="34" charset="0"/>
              </a:rPr>
              <a:t>BHRS has dedicated space</a:t>
            </a:r>
          </a:p>
          <a:p>
            <a:pPr marL="339726" indent="-342900"/>
            <a:endParaRPr lang="en-US" sz="2000" dirty="0">
              <a:cs typeface="Arial" panose="020B0604020202020204" pitchFamily="34" charset="0"/>
            </a:endParaRPr>
          </a:p>
          <a:p>
            <a:pPr marL="339726" indent="-342900"/>
            <a:endParaRPr lang="en-US" sz="2000" dirty="0">
              <a:cs typeface="Arial" panose="020B0604020202020204" pitchFamily="34" charset="0"/>
            </a:endParaRPr>
          </a:p>
          <a:p>
            <a:pPr marL="339726" indent="-342900"/>
            <a:endParaRPr lang="en-US" sz="2000" dirty="0">
              <a:cs typeface="Arial" panose="020B0604020202020204" pitchFamily="34" charset="0"/>
            </a:endParaRPr>
          </a:p>
          <a:p>
            <a:endParaRPr lang="en-US" sz="2000" dirty="0">
              <a:cs typeface="Arial" panose="020B0604020202020204" pitchFamily="34" charset="0"/>
            </a:endParaRPr>
          </a:p>
          <a:p>
            <a:endParaRPr lang="en-US" sz="18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C2D8D-12F6-3593-0482-B27CC3EE5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2DCB-81B4-C14F-949A-831535C291BC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820C96-89C0-C985-59B9-38F1811BD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99" y="3671043"/>
            <a:ext cx="4437529" cy="29583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B7F5FC-9688-9031-47DB-96C0622C5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99" y="1143004"/>
            <a:ext cx="3418914" cy="22792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649E2D-1898-C871-3A71-09A73BA7B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2271" y="3704661"/>
            <a:ext cx="4437530" cy="295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289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E396E-0E3A-5879-C894-5E91ADB3C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12BDE-9A44-62E2-002D-12FF8E8FA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Rising Recovery Center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8E8D7-ADB6-FF45-13C3-273CD4EE1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1" y="1257300"/>
            <a:ext cx="8446415" cy="5257800"/>
          </a:xfrm>
        </p:spPr>
        <p:txBody>
          <a:bodyPr/>
          <a:lstStyle/>
          <a:p>
            <a:pPr marL="339726" indent="-342900"/>
            <a:r>
              <a:rPr lang="en-US" sz="2000" dirty="0">
                <a:cs typeface="Arial" panose="020B0604020202020204" pitchFamily="34" charset="0"/>
              </a:rPr>
              <a:t>Program officially opened July 1, 2026</a:t>
            </a:r>
          </a:p>
          <a:p>
            <a:pPr marL="339726" indent="-342900"/>
            <a:r>
              <a:rPr lang="en-US" sz="2000" dirty="0">
                <a:cs typeface="Arial" panose="020B0604020202020204" pitchFamily="34" charset="0"/>
              </a:rPr>
              <a:t>As of Friday last week, it was nearly full of residents</a:t>
            </a:r>
          </a:p>
          <a:p>
            <a:pPr marL="339726" indent="-342900"/>
            <a:endParaRPr lang="en-US" sz="2000" dirty="0">
              <a:cs typeface="Arial" panose="020B0604020202020204" pitchFamily="34" charset="0"/>
            </a:endParaRPr>
          </a:p>
          <a:p>
            <a:pPr marL="339726" indent="-342900"/>
            <a:endParaRPr lang="en-US" sz="2000" dirty="0">
              <a:cs typeface="Arial" panose="020B0604020202020204" pitchFamily="34" charset="0"/>
            </a:endParaRPr>
          </a:p>
          <a:p>
            <a:endParaRPr lang="en-US" sz="2000" dirty="0">
              <a:cs typeface="Arial" panose="020B0604020202020204" pitchFamily="34" charset="0"/>
            </a:endParaRPr>
          </a:p>
          <a:p>
            <a:endParaRPr lang="en-US" sz="18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9EE6E9-4D99-11C1-7411-26BEA1AC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2DCB-81B4-C14F-949A-831535C291B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1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C94E6-93CC-673D-5A9B-54A9CADB9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F1D1E-F6B1-81FB-F0C7-CB9CCF487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BHSA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498B1-EADE-768A-5125-D2715CF10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1" y="1257300"/>
            <a:ext cx="8446415" cy="5257800"/>
          </a:xfrm>
        </p:spPr>
        <p:txBody>
          <a:bodyPr/>
          <a:lstStyle/>
          <a:p>
            <a:pPr marL="339726" indent="-342900"/>
            <a:r>
              <a:rPr lang="en-US" sz="2000" dirty="0">
                <a:cs typeface="Arial" panose="020B0604020202020204" pitchFamily="34" charset="0"/>
              </a:rPr>
              <a:t>BHSA in effect as of July 1, 2026</a:t>
            </a:r>
          </a:p>
          <a:p>
            <a:pPr marL="339726" indent="-342900"/>
            <a:r>
              <a:rPr lang="en-US" sz="2000" dirty="0">
                <a:cs typeface="Arial" panose="020B0604020202020204" pitchFamily="34" charset="0"/>
              </a:rPr>
              <a:t>New evidence-based practices for adults and youth, including Assertive Community Treatment (ACT) / Forensic Assertive Community Treatment (FACT) model and Individualized Placement and Support (IPS) Model of Supported Employment</a:t>
            </a:r>
          </a:p>
          <a:p>
            <a:pPr marL="339726" indent="-342900"/>
            <a:r>
              <a:rPr lang="en-US" sz="2000" dirty="0">
                <a:cs typeface="Arial" panose="020B0604020202020204" pitchFamily="34" charset="0"/>
              </a:rPr>
              <a:t>Expanded housing options</a:t>
            </a:r>
          </a:p>
          <a:p>
            <a:pPr marL="339726" indent="-342900"/>
            <a:r>
              <a:rPr lang="en-US" sz="2000" dirty="0">
                <a:cs typeface="Arial" panose="020B0604020202020204" pitchFamily="34" charset="0"/>
              </a:rPr>
              <a:t>Early Intervention program expansion with new providers onboarding</a:t>
            </a:r>
          </a:p>
          <a:p>
            <a:pPr marL="339726" indent="-342900"/>
            <a:r>
              <a:rPr lang="en-US" sz="2000" dirty="0">
                <a:cs typeface="Arial" panose="020B0604020202020204" pitchFamily="34" charset="0"/>
              </a:rPr>
              <a:t>Newly eligible primary SUD population</a:t>
            </a:r>
          </a:p>
          <a:p>
            <a:pPr marL="339726" indent="-342900"/>
            <a:r>
              <a:rPr lang="en-US" sz="2000" dirty="0">
                <a:cs typeface="Arial" panose="020B0604020202020204" pitchFamily="34" charset="0"/>
              </a:rPr>
              <a:t>Peer Respite Program planning underway</a:t>
            </a:r>
          </a:p>
          <a:p>
            <a:pPr marL="339726" indent="-342900"/>
            <a:r>
              <a:rPr lang="en-US" sz="2000" dirty="0">
                <a:cs typeface="Arial" panose="020B0604020202020204" pitchFamily="34" charset="0"/>
              </a:rPr>
              <a:t>And more….</a:t>
            </a:r>
          </a:p>
          <a:p>
            <a:pPr marL="339726" indent="-342900"/>
            <a:endParaRPr lang="en-US" sz="2000" dirty="0">
              <a:cs typeface="Arial" panose="020B0604020202020204" pitchFamily="34" charset="0"/>
            </a:endParaRPr>
          </a:p>
          <a:p>
            <a:pPr marL="703233" lvl="1" indent="-342900"/>
            <a:endParaRPr lang="en-US" sz="2000" dirty="0">
              <a:cs typeface="Arial" panose="020B0604020202020204" pitchFamily="34" charset="0"/>
            </a:endParaRPr>
          </a:p>
          <a:p>
            <a:pPr marL="339726" indent="-342900"/>
            <a:endParaRPr lang="en-US" sz="2000" dirty="0">
              <a:cs typeface="Arial" panose="020B0604020202020204" pitchFamily="34" charset="0"/>
            </a:endParaRPr>
          </a:p>
          <a:p>
            <a:pPr marL="339726" indent="-342900"/>
            <a:endParaRPr lang="en-US" sz="2000" dirty="0">
              <a:cs typeface="Arial" panose="020B0604020202020204" pitchFamily="34" charset="0"/>
            </a:endParaRPr>
          </a:p>
          <a:p>
            <a:endParaRPr lang="en-US" sz="2000" dirty="0">
              <a:cs typeface="Arial" panose="020B0604020202020204" pitchFamily="34" charset="0"/>
            </a:endParaRPr>
          </a:p>
          <a:p>
            <a:endParaRPr lang="en-US" sz="18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3698AF-7723-A0A0-B3E8-6E34399E0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2DCB-81B4-C14F-949A-831535C291B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397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89">
      <a:dk1>
        <a:srgbClr val="000000"/>
      </a:dk1>
      <a:lt1>
        <a:srgbClr val="FFFFFF"/>
      </a:lt1>
      <a:dk2>
        <a:srgbClr val="5F5F5F"/>
      </a:dk2>
      <a:lt2>
        <a:srgbClr val="E7E6E6"/>
      </a:lt2>
      <a:accent1>
        <a:srgbClr val="253D8C"/>
      </a:accent1>
      <a:accent2>
        <a:srgbClr val="3CB4E5"/>
      </a:accent2>
      <a:accent3>
        <a:srgbClr val="AC8700"/>
      </a:accent3>
      <a:accent4>
        <a:srgbClr val="727272"/>
      </a:accent4>
      <a:accent5>
        <a:srgbClr val="999999"/>
      </a:accent5>
      <a:accent6>
        <a:srgbClr val="E5E5E5"/>
      </a:accent6>
      <a:hlink>
        <a:srgbClr val="000000"/>
      </a:hlink>
      <a:folHlink>
        <a:srgbClr val="7F7F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11193</TotalTime>
  <Words>197</Words>
  <Application>Microsoft Office PowerPoint</Application>
  <PresentationFormat>Custom</PresentationFormat>
  <Paragraphs>53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Office Theme</vt:lpstr>
      <vt:lpstr>Behavioral Health Board BHRS Director’s Report July 14, 2026</vt:lpstr>
      <vt:lpstr>In Memory</vt:lpstr>
      <vt:lpstr>State Budget</vt:lpstr>
      <vt:lpstr>Southern Marin County Services Annex</vt:lpstr>
      <vt:lpstr>Rising Recovery Center</vt:lpstr>
      <vt:lpstr>BHSA Changes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Steve Barnes</dc:creator>
  <cp:keywords/>
  <dc:description/>
  <cp:lastModifiedBy>Todd Schirmer</cp:lastModifiedBy>
  <cp:revision>154</cp:revision>
  <cp:lastPrinted>2019-06-10T22:21:50Z</cp:lastPrinted>
  <dcterms:created xsi:type="dcterms:W3CDTF">2019-06-10T22:18:44Z</dcterms:created>
  <dcterms:modified xsi:type="dcterms:W3CDTF">2026-07-13T22:12:32Z</dcterms:modified>
  <cp:category/>
</cp:coreProperties>
</file>