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bookmarkIdSeed="2">
  <p:sldMasterIdLst>
    <p:sldMasterId id="2147483660" r:id="rId1"/>
  </p:sldMasterIdLst>
  <p:notesMasterIdLst>
    <p:notesMasterId r:id="rId9"/>
  </p:notesMasterIdLst>
  <p:sldIdLst>
    <p:sldId id="256" r:id="rId2"/>
    <p:sldId id="1260" r:id="rId3"/>
    <p:sldId id="1262" r:id="rId4"/>
    <p:sldId id="1263" r:id="rId5"/>
    <p:sldId id="1264" r:id="rId6"/>
    <p:sldId id="1265" r:id="rId7"/>
    <p:sldId id="1266" r:id="rId8"/>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215E9E"/>
    <a:srgbClr val="AC8700"/>
    <a:srgbClr val="253D8C"/>
    <a:srgbClr val="3CB4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742"/>
  </p:normalViewPr>
  <p:slideViewPr>
    <p:cSldViewPr snapToGrid="0" snapToObjects="1">
      <p:cViewPr varScale="1">
        <p:scale>
          <a:sx n="71" d="100"/>
          <a:sy n="71" d="100"/>
        </p:scale>
        <p:origin x="13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B69939DE-EBCD-E04D-9876-665CB004D11F}" type="datetimeFigureOut">
              <a:rPr lang="en-US" smtClean="0"/>
              <a:pPr/>
              <a:t>8/11/2026</a:t>
            </a:fld>
            <a:endParaRPr lang="en-US" dirty="0"/>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2554B6A1-E9B5-E849-A1D5-A71E8A0E7C03}" type="slidenum">
              <a:rPr lang="en-US" smtClean="0"/>
              <a:pPr/>
              <a:t>‹#›</a:t>
            </a:fld>
            <a:endParaRPr lang="en-US" dirty="0"/>
          </a:p>
        </p:txBody>
      </p:sp>
    </p:spTree>
    <p:extLst>
      <p:ext uri="{BB962C8B-B14F-4D97-AF65-F5344CB8AC3E}">
        <p14:creationId xmlns:p14="http://schemas.microsoft.com/office/powerpoint/2010/main" val="428633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4B6A1-E9B5-E849-A1D5-A71E8A0E7C03}" type="slidenum">
              <a:rPr lang="en-US" smtClean="0"/>
              <a:pPr/>
              <a:t>0</a:t>
            </a:fld>
            <a:endParaRPr lang="en-US" dirty="0"/>
          </a:p>
        </p:txBody>
      </p:sp>
    </p:spTree>
    <p:extLst>
      <p:ext uri="{BB962C8B-B14F-4D97-AF65-F5344CB8AC3E}">
        <p14:creationId xmlns:p14="http://schemas.microsoft.com/office/powerpoint/2010/main" val="17566042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78EFF3-40D7-E148-9657-B85D7E97F8ED}"/>
              </a:ext>
            </a:extLst>
          </p:cNvPr>
          <p:cNvPicPr>
            <a:picLocks noChangeAspect="1"/>
          </p:cNvPicPr>
          <p:nvPr userDrawn="1"/>
        </p:nvPicPr>
        <p:blipFill>
          <a:blip r:embed="rId2">
            <a:alphaModFix/>
          </a:blip>
          <a:stretch>
            <a:fillRect/>
          </a:stretch>
        </p:blipFill>
        <p:spPr>
          <a:xfrm>
            <a:off x="0" y="3868398"/>
            <a:ext cx="10058400" cy="3904002"/>
          </a:xfrm>
          <a:prstGeom prst="rect">
            <a:avLst/>
          </a:prstGeom>
        </p:spPr>
      </p:pic>
      <p:sp>
        <p:nvSpPr>
          <p:cNvPr id="2" name="Title 1"/>
          <p:cNvSpPr>
            <a:spLocks noGrp="1"/>
          </p:cNvSpPr>
          <p:nvPr>
            <p:ph type="ctrTitle"/>
          </p:nvPr>
        </p:nvSpPr>
        <p:spPr>
          <a:xfrm>
            <a:off x="4776281" y="3970870"/>
            <a:ext cx="4452387" cy="2057400"/>
          </a:xfrm>
        </p:spPr>
        <p:txBody>
          <a:bodyPr anchor="b">
            <a:noAutofit/>
          </a:bodyPr>
          <a:lstStyle>
            <a:lvl1pPr algn="r">
              <a:lnSpc>
                <a:spcPct val="100000"/>
              </a:lnSpc>
              <a:defRPr sz="32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776281" y="6028270"/>
            <a:ext cx="4452387" cy="914400"/>
          </a:xfrm>
        </p:spPr>
        <p:txBody>
          <a:bodyPr anchor="b" anchorCtr="0">
            <a:normAutofit/>
          </a:bodyPr>
          <a:lstStyle>
            <a:lvl1pPr marL="0" indent="0" algn="r">
              <a:lnSpc>
                <a:spcPct val="100000"/>
              </a:lnSpc>
              <a:buNone/>
              <a:defRPr sz="2400">
                <a:solidFill>
                  <a:schemeClr val="accent2"/>
                </a:solidFill>
              </a:defRPr>
            </a:lvl1pPr>
            <a:lvl2pPr marL="502878" indent="0" algn="ctr">
              <a:buNone/>
              <a:defRPr sz="2200"/>
            </a:lvl2pPr>
            <a:lvl3pPr marL="1005755" indent="0" algn="ctr">
              <a:buNone/>
              <a:defRPr sz="1980"/>
            </a:lvl3pPr>
            <a:lvl4pPr marL="1508634" indent="0" algn="ctr">
              <a:buNone/>
              <a:defRPr sz="1760"/>
            </a:lvl4pPr>
            <a:lvl5pPr marL="2011512" indent="0" algn="ctr">
              <a:buNone/>
              <a:defRPr sz="1760"/>
            </a:lvl5pPr>
            <a:lvl6pPr marL="2514389" indent="0" algn="ctr">
              <a:buNone/>
              <a:defRPr sz="1760"/>
            </a:lvl6pPr>
            <a:lvl7pPr marL="3017267" indent="0" algn="ctr">
              <a:buNone/>
              <a:defRPr sz="1760"/>
            </a:lvl7pPr>
            <a:lvl8pPr marL="3520145" indent="0" algn="ctr">
              <a:buNone/>
              <a:defRPr sz="1760"/>
            </a:lvl8pPr>
            <a:lvl9pPr marL="4023023" indent="0" algn="ctr">
              <a:buNone/>
              <a:defRPr sz="1760"/>
            </a:lvl9pPr>
          </a:lstStyle>
          <a:p>
            <a:r>
              <a:rPr lang="en-US" dirty="0"/>
              <a:t>Click to edit Master subtitle style</a:t>
            </a:r>
          </a:p>
        </p:txBody>
      </p:sp>
      <p:pic>
        <p:nvPicPr>
          <p:cNvPr id="7" name="Picture 6" descr="Marin HHS logo">
            <a:extLst>
              <a:ext uri="{FF2B5EF4-FFF2-40B4-BE49-F238E27FC236}">
                <a16:creationId xmlns:a16="http://schemas.microsoft.com/office/drawing/2014/main" id="{EDA9F5CD-94CE-3540-9F4E-AC344B5F519F}"/>
              </a:ext>
            </a:extLst>
          </p:cNvPr>
          <p:cNvPicPr>
            <a:picLocks noChangeAspect="1"/>
          </p:cNvPicPr>
          <p:nvPr userDrawn="1"/>
        </p:nvPicPr>
        <p:blipFill>
          <a:blip r:embed="rId3"/>
          <a:stretch>
            <a:fillRect/>
          </a:stretch>
        </p:blipFill>
        <p:spPr>
          <a:xfrm>
            <a:off x="914401" y="6307671"/>
            <a:ext cx="1279419" cy="664633"/>
          </a:xfrm>
          <a:prstGeom prst="rect">
            <a:avLst/>
          </a:prstGeom>
        </p:spPr>
      </p:pic>
      <p:pic>
        <p:nvPicPr>
          <p:cNvPr id="9" name="Picture 8" descr="County of Marin logo">
            <a:extLst>
              <a:ext uri="{FF2B5EF4-FFF2-40B4-BE49-F238E27FC236}">
                <a16:creationId xmlns:a16="http://schemas.microsoft.com/office/drawing/2014/main" id="{CD015A2A-C02E-894C-8740-12D1D28A7DE5}"/>
              </a:ext>
            </a:extLst>
          </p:cNvPr>
          <p:cNvPicPr>
            <a:picLocks noChangeAspect="1"/>
          </p:cNvPicPr>
          <p:nvPr userDrawn="1"/>
        </p:nvPicPr>
        <p:blipFill>
          <a:blip r:embed="rId4"/>
          <a:stretch>
            <a:fillRect/>
          </a:stretch>
        </p:blipFill>
        <p:spPr>
          <a:xfrm>
            <a:off x="2514600" y="5852160"/>
            <a:ext cx="1714500" cy="1123790"/>
          </a:xfrm>
          <a:prstGeom prst="rect">
            <a:avLst/>
          </a:prstGeom>
        </p:spPr>
      </p:pic>
      <p:pic>
        <p:nvPicPr>
          <p:cNvPr id="8" name="Picture 7">
            <a:extLst>
              <a:ext uri="{FF2B5EF4-FFF2-40B4-BE49-F238E27FC236}">
                <a16:creationId xmlns:a16="http://schemas.microsoft.com/office/drawing/2014/main" id="{68C3A740-B3A1-497B-B63F-1897B6D39A1D}"/>
              </a:ext>
            </a:extLst>
          </p:cNvPr>
          <p:cNvPicPr>
            <a:picLocks noChangeAspect="1"/>
          </p:cNvPicPr>
          <p:nvPr userDrawn="1"/>
        </p:nvPicPr>
        <p:blipFill>
          <a:blip r:embed="rId5"/>
          <a:stretch>
            <a:fillRect/>
          </a:stretch>
        </p:blipFill>
        <p:spPr>
          <a:xfrm>
            <a:off x="5257800" y="685800"/>
            <a:ext cx="3886200" cy="2641600"/>
          </a:xfrm>
          <a:prstGeom prst="rect">
            <a:avLst/>
          </a:prstGeom>
        </p:spPr>
      </p:pic>
    </p:spTree>
    <p:extLst>
      <p:ext uri="{BB962C8B-B14F-4D97-AF65-F5344CB8AC3E}">
        <p14:creationId xmlns:p14="http://schemas.microsoft.com/office/powerpoint/2010/main" val="3453633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mp; Conten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nSpc>
                <a:spcPct val="100000"/>
              </a:lnSpc>
              <a:defRPr sz="4400"/>
            </a:lvl1pPr>
          </a:lstStyle>
          <a:p>
            <a:r>
              <a:rPr lang="en-US" dirty="0"/>
              <a:t>Click to edit Master title style</a:t>
            </a:r>
          </a:p>
        </p:txBody>
      </p:sp>
      <p:sp>
        <p:nvSpPr>
          <p:cNvPr id="3" name="Content Placeholder 2"/>
          <p:cNvSpPr>
            <a:spLocks noGrp="1"/>
          </p:cNvSpPr>
          <p:nvPr>
            <p:ph idx="1"/>
          </p:nvPr>
        </p:nvSpPr>
        <p:spPr>
          <a:xfrm>
            <a:off x="914401" y="1143000"/>
            <a:ext cx="8229599" cy="5257800"/>
          </a:xfrm>
        </p:spPr>
        <p:txBody>
          <a:bodyPr numCol="1" spcCol="457200">
            <a:noAutofit/>
          </a:bodyPr>
          <a:lstStyle>
            <a:lvl1pPr marL="171436" indent="-171436">
              <a:lnSpc>
                <a:spcPct val="100000"/>
              </a:lnSpc>
              <a:spcBef>
                <a:spcPts val="0"/>
              </a:spcBef>
              <a:spcAft>
                <a:spcPts val="1200"/>
              </a:spcAft>
              <a:buFont typeface="Arial" panose="020B0604020202020204" pitchFamily="34" charset="0"/>
              <a:buChar char="•"/>
              <a:defRPr sz="2400"/>
            </a:lvl1pPr>
            <a:lvl2pPr marL="534943" indent="-174610">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2pPr>
            <a:lvl3pPr marL="895275" indent="-176198">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3pPr>
            <a:lvl4pPr marL="1254020" indent="-174610">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4pPr>
            <a:lvl5pPr marL="1614353" indent="-174610">
              <a:lnSpc>
                <a:spcPct val="100000"/>
              </a:lnSpc>
              <a:spcBef>
                <a:spcPts val="0"/>
              </a:spcBef>
              <a:spcAft>
                <a:spcPts val="1200"/>
              </a:spcAft>
              <a:buFont typeface="Arial" panose="020B0604020202020204" pitchFamily="34" charset="0"/>
              <a:buChar char="•"/>
              <a:defRPr lang="en-GB" sz="2400" b="0" i="0" kern="1200" dirty="0">
                <a:solidFill>
                  <a:srgbClr val="5F5F5F"/>
                </a:solidFill>
                <a:latin typeface="Arial" panose="020B0604020202020204" pitchFamily="34" charset="0"/>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lvl1pPr>
              <a:lnSpc>
                <a:spcPct val="100000"/>
              </a:lnSpc>
              <a:defRPr/>
            </a:lvl1pPr>
          </a:lstStyle>
          <a:p>
            <a:fld id="{55A62DCB-81B4-C14F-949A-831535C291BC}" type="slidenum">
              <a:rPr lang="en-US" smtClean="0"/>
              <a:pPr/>
              <a:t>‹#›</a:t>
            </a:fld>
            <a:endParaRPr lang="en-US"/>
          </a:p>
        </p:txBody>
      </p:sp>
    </p:spTree>
    <p:extLst>
      <p:ext uri="{BB962C8B-B14F-4D97-AF65-F5344CB8AC3E}">
        <p14:creationId xmlns:p14="http://schemas.microsoft.com/office/powerpoint/2010/main" val="327066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mp; Content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nSpc>
                <a:spcPct val="100000"/>
              </a:lnSpc>
              <a:defRPr sz="4000"/>
            </a:lvl1pPr>
          </a:lstStyle>
          <a:p>
            <a:r>
              <a:rPr lang="en-US" dirty="0"/>
              <a:t>Click to edit Master title style</a:t>
            </a:r>
          </a:p>
        </p:txBody>
      </p:sp>
      <p:sp>
        <p:nvSpPr>
          <p:cNvPr id="3" name="Content Placeholder 2"/>
          <p:cNvSpPr>
            <a:spLocks noGrp="1"/>
          </p:cNvSpPr>
          <p:nvPr>
            <p:ph idx="1"/>
          </p:nvPr>
        </p:nvSpPr>
        <p:spPr>
          <a:xfrm>
            <a:off x="914403" y="1143000"/>
            <a:ext cx="3886199" cy="5257800"/>
          </a:xfrm>
        </p:spPr>
        <p:txBody>
          <a:bodyPr numCol="1" spcCol="457200">
            <a:noAutofit/>
          </a:bodyPr>
          <a:lstStyle>
            <a:lvl1pPr>
              <a:lnSpc>
                <a:spcPct val="100000"/>
              </a:lnSpc>
              <a:spcBef>
                <a:spcPts val="0"/>
              </a:spcBef>
              <a:spcAft>
                <a:spcPts val="1200"/>
              </a:spcAft>
              <a:defRPr sz="2400"/>
            </a:lvl1pPr>
            <a:lvl2pPr>
              <a:spcAft>
                <a:spcPts val="1200"/>
              </a:spcAft>
              <a:defRPr sz="2400"/>
            </a:lvl2pPr>
            <a:lvl3pPr>
              <a:spcAft>
                <a:spcPts val="1200"/>
              </a:spcAft>
              <a:defRPr sz="2400"/>
            </a:lvl3pPr>
            <a:lvl4pPr>
              <a:spcAft>
                <a:spcPts val="1200"/>
              </a:spcAft>
              <a:defRPr sz="2400"/>
            </a:lvl4pPr>
            <a:lvl5pPr>
              <a:spcAft>
                <a:spcPts val="1200"/>
              </a:spcAft>
              <a:defRPr sz="2400"/>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2"/>
          </p:nvPr>
        </p:nvSpPr>
        <p:spPr/>
        <p:txBody>
          <a:bodyPr/>
          <a:lstStyle>
            <a:lvl1pPr>
              <a:lnSpc>
                <a:spcPct val="100000"/>
              </a:lnSpc>
              <a:defRPr/>
            </a:lvl1pPr>
          </a:lstStyle>
          <a:p>
            <a:fld id="{55A62DCB-81B4-C14F-949A-831535C291BC}" type="slidenum">
              <a:rPr lang="en-US" smtClean="0"/>
              <a:pPr/>
              <a:t>‹#›</a:t>
            </a:fld>
            <a:endParaRPr lang="en-US"/>
          </a:p>
        </p:txBody>
      </p:sp>
      <p:sp>
        <p:nvSpPr>
          <p:cNvPr id="7" name="Content Placeholder 2">
            <a:extLst>
              <a:ext uri="{FF2B5EF4-FFF2-40B4-BE49-F238E27FC236}">
                <a16:creationId xmlns:a16="http://schemas.microsoft.com/office/drawing/2014/main" id="{679889DE-2630-4327-AA1A-1DE40E82737A}"/>
              </a:ext>
            </a:extLst>
          </p:cNvPr>
          <p:cNvSpPr>
            <a:spLocks noGrp="1"/>
          </p:cNvSpPr>
          <p:nvPr>
            <p:ph idx="13"/>
          </p:nvPr>
        </p:nvSpPr>
        <p:spPr>
          <a:xfrm>
            <a:off x="5275616" y="1143000"/>
            <a:ext cx="3886201" cy="5257800"/>
          </a:xfrm>
        </p:spPr>
        <p:txBody>
          <a:bodyPr numCol="1" spcCol="457200">
            <a:noAutofit/>
          </a:bodyPr>
          <a:lstStyle>
            <a:lvl1pPr>
              <a:lnSpc>
                <a:spcPct val="100000"/>
              </a:lnSpc>
              <a:spcBef>
                <a:spcPts val="0"/>
              </a:spcBef>
              <a:spcAft>
                <a:spcPts val="1200"/>
              </a:spcAft>
              <a:defRPr sz="2400"/>
            </a:lvl1pPr>
            <a:lvl2pPr>
              <a:spcAft>
                <a:spcPts val="1200"/>
              </a:spcAft>
              <a:defRPr sz="2400"/>
            </a:lvl2pPr>
            <a:lvl3pPr>
              <a:spcAft>
                <a:spcPts val="1200"/>
              </a:spcAft>
              <a:defRPr sz="2400"/>
            </a:lvl3pPr>
            <a:lvl4pPr>
              <a:spcAft>
                <a:spcPts val="1200"/>
              </a:spcAft>
              <a:defRPr sz="2400"/>
            </a:lvl4pPr>
            <a:lvl5pPr>
              <a:spcAft>
                <a:spcPts val="1200"/>
              </a:spcAft>
              <a:defRPr sz="24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8724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Text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AF91D-986A-2647-B7D6-4377D7BF8BBE}"/>
              </a:ext>
            </a:extLst>
          </p:cNvPr>
          <p:cNvSpPr>
            <a:spLocks noGrp="1"/>
          </p:cNvSpPr>
          <p:nvPr>
            <p:ph type="title"/>
          </p:nvPr>
        </p:nvSpPr>
        <p:spPr/>
        <p:txBody>
          <a:bodyPr>
            <a:normAutofit/>
          </a:bodyPr>
          <a:lstStyle>
            <a:lvl1pPr>
              <a:defRPr sz="4000"/>
            </a:lvl1pPr>
          </a:lstStyle>
          <a:p>
            <a:r>
              <a:rPr lang="en-US" dirty="0"/>
              <a:t>Click to edit Master title style</a:t>
            </a:r>
          </a:p>
        </p:txBody>
      </p:sp>
      <p:sp>
        <p:nvSpPr>
          <p:cNvPr id="4" name="Slide Number Placeholder 3">
            <a:extLst>
              <a:ext uri="{FF2B5EF4-FFF2-40B4-BE49-F238E27FC236}">
                <a16:creationId xmlns:a16="http://schemas.microsoft.com/office/drawing/2014/main" id="{25340201-AC87-FA4A-A3F5-9CDD758FFF73}"/>
              </a:ext>
            </a:extLst>
          </p:cNvPr>
          <p:cNvSpPr>
            <a:spLocks noGrp="1"/>
          </p:cNvSpPr>
          <p:nvPr>
            <p:ph type="sldNum" sz="quarter" idx="11"/>
          </p:nvPr>
        </p:nvSpPr>
        <p:spPr/>
        <p:txBody>
          <a:bodyPr/>
          <a:lstStyle/>
          <a:p>
            <a:fld id="{55A62DCB-81B4-C14F-949A-831535C291BC}" type="slidenum">
              <a:rPr lang="en-US" smtClean="0"/>
              <a:pPr/>
              <a:t>‹#›</a:t>
            </a:fld>
            <a:endParaRPr lang="en-US" dirty="0"/>
          </a:p>
        </p:txBody>
      </p:sp>
      <p:sp>
        <p:nvSpPr>
          <p:cNvPr id="6" name="Text Placeholder 5">
            <a:extLst>
              <a:ext uri="{FF2B5EF4-FFF2-40B4-BE49-F238E27FC236}">
                <a16:creationId xmlns:a16="http://schemas.microsoft.com/office/drawing/2014/main" id="{75528339-A8C7-8243-BFBD-34D6B43B2116}"/>
              </a:ext>
            </a:extLst>
          </p:cNvPr>
          <p:cNvSpPr>
            <a:spLocks noGrp="1"/>
          </p:cNvSpPr>
          <p:nvPr>
            <p:ph type="body" sz="quarter" idx="12"/>
          </p:nvPr>
        </p:nvSpPr>
        <p:spPr>
          <a:xfrm>
            <a:off x="914400" y="1143000"/>
            <a:ext cx="3886200" cy="5173959"/>
          </a:xfrm>
        </p:spPr>
        <p:txBody>
          <a:bodyPr>
            <a:normAutofit/>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6F061A4A-E4B1-9345-BDD6-F7E04C1B31ED}"/>
              </a:ext>
            </a:extLst>
          </p:cNvPr>
          <p:cNvSpPr>
            <a:spLocks noGrp="1"/>
          </p:cNvSpPr>
          <p:nvPr>
            <p:ph type="pic" sz="quarter" idx="13"/>
          </p:nvPr>
        </p:nvSpPr>
        <p:spPr>
          <a:xfrm>
            <a:off x="5257802" y="1143004"/>
            <a:ext cx="3886198" cy="5173959"/>
          </a:xfrm>
        </p:spPr>
        <p:txBody>
          <a:bodyPr/>
          <a:lstStyle/>
          <a:p>
            <a:endParaRPr lang="en-US" dirty="0"/>
          </a:p>
        </p:txBody>
      </p:sp>
    </p:spTree>
    <p:extLst>
      <p:ext uri="{BB962C8B-B14F-4D97-AF65-F5344CB8AC3E}">
        <p14:creationId xmlns:p14="http://schemas.microsoft.com/office/powerpoint/2010/main" val="102878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itle + Imag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AF91D-986A-2647-B7D6-4377D7BF8BBE}"/>
              </a:ext>
            </a:extLst>
          </p:cNvPr>
          <p:cNvSpPr>
            <a:spLocks noGrp="1"/>
          </p:cNvSpPr>
          <p:nvPr>
            <p:ph type="title"/>
          </p:nvPr>
        </p:nvSpPr>
        <p:spPr>
          <a:xfrm>
            <a:off x="914401" y="451267"/>
            <a:ext cx="8229599" cy="1046797"/>
          </a:xfrm>
        </p:spPr>
        <p:txBody>
          <a:bodyPr>
            <a:normAutofit/>
          </a:bodyPr>
          <a:lstStyle>
            <a:lvl1pPr>
              <a:defRPr sz="4000"/>
            </a:lvl1pPr>
          </a:lstStyle>
          <a:p>
            <a:r>
              <a:rPr lang="en-US" dirty="0"/>
              <a:t>Click to edit Master title style</a:t>
            </a:r>
          </a:p>
        </p:txBody>
      </p:sp>
      <p:sp>
        <p:nvSpPr>
          <p:cNvPr id="4" name="Slide Number Placeholder 3">
            <a:extLst>
              <a:ext uri="{FF2B5EF4-FFF2-40B4-BE49-F238E27FC236}">
                <a16:creationId xmlns:a16="http://schemas.microsoft.com/office/drawing/2014/main" id="{25340201-AC87-FA4A-A3F5-9CDD758FFF73}"/>
              </a:ext>
            </a:extLst>
          </p:cNvPr>
          <p:cNvSpPr>
            <a:spLocks noGrp="1"/>
          </p:cNvSpPr>
          <p:nvPr>
            <p:ph type="sldNum" sz="quarter" idx="11"/>
          </p:nvPr>
        </p:nvSpPr>
        <p:spPr/>
        <p:txBody>
          <a:bodyPr/>
          <a:lstStyle/>
          <a:p>
            <a:fld id="{55A62DCB-81B4-C14F-949A-831535C291BC}" type="slidenum">
              <a:rPr lang="en-US" smtClean="0"/>
              <a:pPr/>
              <a:t>‹#›</a:t>
            </a:fld>
            <a:endParaRPr lang="en-US" dirty="0"/>
          </a:p>
        </p:txBody>
      </p:sp>
      <p:sp>
        <p:nvSpPr>
          <p:cNvPr id="8" name="Picture Placeholder 7">
            <a:extLst>
              <a:ext uri="{FF2B5EF4-FFF2-40B4-BE49-F238E27FC236}">
                <a16:creationId xmlns:a16="http://schemas.microsoft.com/office/drawing/2014/main" id="{6F061A4A-E4B1-9345-BDD6-F7E04C1B31ED}"/>
              </a:ext>
            </a:extLst>
          </p:cNvPr>
          <p:cNvSpPr>
            <a:spLocks noGrp="1"/>
          </p:cNvSpPr>
          <p:nvPr>
            <p:ph type="pic" sz="quarter" idx="13"/>
          </p:nvPr>
        </p:nvSpPr>
        <p:spPr>
          <a:xfrm>
            <a:off x="5257800" y="1143000"/>
            <a:ext cx="3886200" cy="5257800"/>
          </a:xfrm>
        </p:spPr>
        <p:txBody>
          <a:bodyPr/>
          <a:lstStyle/>
          <a:p>
            <a:endParaRPr lang="en-US" dirty="0"/>
          </a:p>
        </p:txBody>
      </p:sp>
    </p:spTree>
    <p:extLst>
      <p:ext uri="{BB962C8B-B14F-4D97-AF65-F5344CB8AC3E}">
        <p14:creationId xmlns:p14="http://schemas.microsoft.com/office/powerpoint/2010/main" val="4229382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55A62DCB-81B4-C14F-949A-831535C291BC}" type="slidenum">
              <a:rPr lang="en-US" smtClean="0"/>
              <a:t>‹#›</a:t>
            </a:fld>
            <a:endParaRPr lang="en-US"/>
          </a:p>
        </p:txBody>
      </p:sp>
      <p:sp>
        <p:nvSpPr>
          <p:cNvPr id="6" name="Picture Placeholder 5">
            <a:extLst>
              <a:ext uri="{FF2B5EF4-FFF2-40B4-BE49-F238E27FC236}">
                <a16:creationId xmlns:a16="http://schemas.microsoft.com/office/drawing/2014/main" id="{F633DD04-A8B6-CE47-820C-A281ABBE5E6D}"/>
              </a:ext>
            </a:extLst>
          </p:cNvPr>
          <p:cNvSpPr>
            <a:spLocks noGrp="1"/>
          </p:cNvSpPr>
          <p:nvPr>
            <p:ph type="pic" sz="quarter" idx="13"/>
          </p:nvPr>
        </p:nvSpPr>
        <p:spPr>
          <a:xfrm>
            <a:off x="914401" y="1143000"/>
            <a:ext cx="8229600" cy="5257800"/>
          </a:xfrm>
        </p:spPr>
        <p:txBody>
          <a:bodyPr/>
          <a:lstStyle/>
          <a:p>
            <a:endParaRPr lang="en-US"/>
          </a:p>
        </p:txBody>
      </p:sp>
    </p:spTree>
    <p:extLst>
      <p:ext uri="{BB962C8B-B14F-4D97-AF65-F5344CB8AC3E}">
        <p14:creationId xmlns:p14="http://schemas.microsoft.com/office/powerpoint/2010/main" val="129117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 Footer Only - 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5A62DCB-81B4-C14F-949A-831535C291BC}" type="slidenum">
              <a:rPr lang="en-US" smtClean="0"/>
              <a:t>‹#›</a:t>
            </a:fld>
            <a:endParaRPr lang="en-US"/>
          </a:p>
        </p:txBody>
      </p:sp>
    </p:spTree>
    <p:extLst>
      <p:ext uri="{BB962C8B-B14F-4D97-AF65-F5344CB8AC3E}">
        <p14:creationId xmlns:p14="http://schemas.microsoft.com/office/powerpoint/2010/main" val="291700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1" y="451267"/>
            <a:ext cx="8229599" cy="69173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914401" y="1143000"/>
            <a:ext cx="8229599" cy="585755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9144001" y="6972300"/>
            <a:ext cx="685800" cy="457200"/>
          </a:xfrm>
          <a:prstGeom prst="rect">
            <a:avLst/>
          </a:prstGeom>
        </p:spPr>
        <p:txBody>
          <a:bodyPr vert="horz" wrap="none" lIns="0" tIns="0" rIns="0" bIns="0" rtlCol="0" anchor="b" anchorCtr="0"/>
          <a:lstStyle>
            <a:lvl1pPr algn="r">
              <a:lnSpc>
                <a:spcPct val="100000"/>
              </a:lnSpc>
              <a:defRPr sz="1320" b="0" i="0">
                <a:solidFill>
                  <a:srgbClr val="5F5F5F"/>
                </a:solidFill>
                <a:latin typeface="Arial" panose="020B0604020202020204" pitchFamily="34" charset="0"/>
              </a:defRPr>
            </a:lvl1pPr>
          </a:lstStyle>
          <a:p>
            <a:fld id="{55A62DCB-81B4-C14F-949A-831535C291BC}" type="slidenum">
              <a:rPr lang="en-US" smtClean="0"/>
              <a:pPr/>
              <a:t>‹#›</a:t>
            </a:fld>
            <a:endParaRPr lang="en-US" dirty="0"/>
          </a:p>
        </p:txBody>
      </p:sp>
      <p:sp>
        <p:nvSpPr>
          <p:cNvPr id="7" name="Rectangle 6">
            <a:extLst>
              <a:ext uri="{FF2B5EF4-FFF2-40B4-BE49-F238E27FC236}">
                <a16:creationId xmlns:a16="http://schemas.microsoft.com/office/drawing/2014/main" id="{B7E03F7A-309C-0D41-9E71-0771854B3F9E}"/>
              </a:ext>
            </a:extLst>
          </p:cNvPr>
          <p:cNvSpPr/>
          <p:nvPr userDrawn="1"/>
        </p:nvSpPr>
        <p:spPr>
          <a:xfrm>
            <a:off x="0" y="7543800"/>
            <a:ext cx="100584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b="0" i="0" dirty="0">
              <a:latin typeface="Arial" panose="020B0604020202020204" pitchFamily="34" charset="0"/>
            </a:endParaRPr>
          </a:p>
        </p:txBody>
      </p:sp>
      <p:pic>
        <p:nvPicPr>
          <p:cNvPr id="8" name="Picture 7" descr="Marin HHS Logo">
            <a:extLst>
              <a:ext uri="{FF2B5EF4-FFF2-40B4-BE49-F238E27FC236}">
                <a16:creationId xmlns:a16="http://schemas.microsoft.com/office/drawing/2014/main" id="{5C6D397A-CAB7-7E4E-8196-C40CA94630EA}"/>
              </a:ext>
            </a:extLst>
          </p:cNvPr>
          <p:cNvPicPr>
            <a:picLocks noChangeAspect="1"/>
          </p:cNvPicPr>
          <p:nvPr userDrawn="1"/>
        </p:nvPicPr>
        <p:blipFill>
          <a:blip r:embed="rId9"/>
          <a:srcRect/>
          <a:stretch/>
        </p:blipFill>
        <p:spPr>
          <a:xfrm>
            <a:off x="914403" y="6972080"/>
            <a:ext cx="880533" cy="457420"/>
          </a:xfrm>
          <a:prstGeom prst="rect">
            <a:avLst/>
          </a:prstGeom>
        </p:spPr>
      </p:pic>
      <p:pic>
        <p:nvPicPr>
          <p:cNvPr id="9" name="Picture 8" descr="County of Marin Logo">
            <a:extLst>
              <a:ext uri="{FF2B5EF4-FFF2-40B4-BE49-F238E27FC236}">
                <a16:creationId xmlns:a16="http://schemas.microsoft.com/office/drawing/2014/main" id="{F6753247-9A49-D342-ABFA-36016D0DCA6B}"/>
              </a:ext>
            </a:extLst>
          </p:cNvPr>
          <p:cNvPicPr>
            <a:picLocks noChangeAspect="1"/>
          </p:cNvPicPr>
          <p:nvPr userDrawn="1"/>
        </p:nvPicPr>
        <p:blipFill>
          <a:blip r:embed="rId10"/>
          <a:srcRect/>
          <a:stretch/>
        </p:blipFill>
        <p:spPr>
          <a:xfrm>
            <a:off x="2175934" y="6591514"/>
            <a:ext cx="1278467" cy="837986"/>
          </a:xfrm>
          <a:prstGeom prst="rect">
            <a:avLst/>
          </a:prstGeom>
        </p:spPr>
      </p:pic>
      <p:pic>
        <p:nvPicPr>
          <p:cNvPr id="12" name="Picture 3" descr="Universal disability access symbols.">
            <a:extLst>
              <a:ext uri="{FF2B5EF4-FFF2-40B4-BE49-F238E27FC236}">
                <a16:creationId xmlns:a16="http://schemas.microsoft.com/office/drawing/2014/main" id="{20E6A491-BEA4-4E1C-AA2D-6675B0A7B8F6}"/>
              </a:ext>
            </a:extLst>
          </p:cNvPr>
          <p:cNvPicPr>
            <a:picLocks noChangeAspect="1" noChangeArrowheads="1"/>
          </p:cNvPicPr>
          <p:nvPr userDrawn="1"/>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01961" y="7139593"/>
            <a:ext cx="1567285" cy="25751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a:extLst>
              <a:ext uri="{FF2B5EF4-FFF2-40B4-BE49-F238E27FC236}">
                <a16:creationId xmlns:a16="http://schemas.microsoft.com/office/drawing/2014/main" id="{419744A4-E179-4919-967D-E0FB97A37378}"/>
              </a:ext>
            </a:extLst>
          </p:cNvPr>
          <p:cNvSpPr>
            <a:spLocks noChangeArrowheads="1"/>
          </p:cNvSpPr>
          <p:nvPr userDrawn="1"/>
        </p:nvSpPr>
        <p:spPr bwMode="auto">
          <a:xfrm>
            <a:off x="5998243" y="6979376"/>
            <a:ext cx="325060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323" rtl="0" eaLnBrk="0" fontAlgn="base" latinLnBrk="0" hangingPunct="0">
              <a:lnSpc>
                <a:spcPct val="100000"/>
              </a:lnSpc>
              <a:spcBef>
                <a:spcPct val="0"/>
              </a:spcBef>
              <a:spcAft>
                <a:spcPct val="0"/>
              </a:spcAft>
              <a:buClrTx/>
              <a:buSzTx/>
              <a:buFontTx/>
              <a:buNone/>
              <a:tabLst/>
              <a:defRPr/>
            </a:pPr>
            <a:r>
              <a:rPr lang="en-US" sz="900" dirty="0">
                <a:effectLst/>
                <a:latin typeface="Arial" panose="020B0604020202020204" pitchFamily="34" charset="0"/>
                <a:ea typeface="Calibri" panose="020F0502020204030204" pitchFamily="34" charset="0"/>
                <a:cs typeface="Arial" panose="020B0604020202020204" pitchFamily="34" charset="0"/>
              </a:rPr>
              <a:t>Requests for disability accommodations may be made by phoning </a:t>
            </a:r>
            <a:r>
              <a:rPr lang="en-US" sz="900" b="1" u="sng" dirty="0">
                <a:effectLst/>
                <a:latin typeface="Arial" panose="020B0604020202020204" pitchFamily="34" charset="0"/>
                <a:ea typeface="Calibri" panose="020F0502020204030204" pitchFamily="34" charset="0"/>
                <a:cs typeface="Arial" panose="020B0604020202020204" pitchFamily="34" charset="0"/>
              </a:rPr>
              <a:t>415-473-6809</a:t>
            </a:r>
            <a:r>
              <a:rPr lang="en-US" sz="900" dirty="0">
                <a:effectLst/>
                <a:latin typeface="Arial" panose="020B0604020202020204" pitchFamily="34" charset="0"/>
                <a:ea typeface="Calibri" panose="020F0502020204030204" pitchFamily="34" charset="0"/>
                <a:cs typeface="Arial" panose="020B0604020202020204" pitchFamily="34" charset="0"/>
              </a:rPr>
              <a:t>(Voice), CA Relay 711 or by e-mail at</a:t>
            </a:r>
            <a:r>
              <a:rPr lang="en-US" sz="900" b="1" dirty="0">
                <a:effectLst/>
                <a:latin typeface="Arial" panose="020B0604020202020204" pitchFamily="34" charset="0"/>
                <a:ea typeface="Calibri" panose="020F0502020204030204" pitchFamily="34" charset="0"/>
                <a:cs typeface="Arial" panose="020B0604020202020204" pitchFamily="34" charset="0"/>
              </a:rPr>
              <a:t> </a:t>
            </a:r>
            <a:r>
              <a:rPr lang="en-US" sz="900" b="1" u="sng" dirty="0">
                <a:effectLst/>
                <a:latin typeface="Arial" panose="020B0604020202020204" pitchFamily="34" charset="0"/>
                <a:ea typeface="Calibri" panose="020F0502020204030204" pitchFamily="34" charset="0"/>
                <a:cs typeface="Arial" panose="020B0604020202020204" pitchFamily="34" charset="0"/>
              </a:rPr>
              <a:t>tlavie@marincounty.org</a:t>
            </a:r>
            <a:r>
              <a:rPr lang="en-US" sz="900" b="1" dirty="0">
                <a:effectLst/>
                <a:latin typeface="Arial" panose="020B0604020202020204" pitchFamily="34" charset="0"/>
                <a:ea typeface="Calibri" panose="020F0502020204030204" pitchFamily="34" charset="0"/>
                <a:cs typeface="Arial" panose="020B0604020202020204" pitchFamily="34" charset="0"/>
              </a:rPr>
              <a:t>.</a:t>
            </a:r>
            <a:endParaRPr lang="en-US" sz="9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r" defTabSz="914323"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5F5F5F"/>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686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8" r:id="rId4"/>
    <p:sldLayoutId id="2147483670" r:id="rId5"/>
    <p:sldLayoutId id="2147483666" r:id="rId6"/>
    <p:sldLayoutId id="214748366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005755" rtl="0" eaLnBrk="1" latinLnBrk="0" hangingPunct="1">
        <a:lnSpc>
          <a:spcPct val="100000"/>
        </a:lnSpc>
        <a:spcBef>
          <a:spcPct val="0"/>
        </a:spcBef>
        <a:buNone/>
        <a:defRPr sz="4000" b="1" i="0" kern="1200">
          <a:solidFill>
            <a:schemeClr val="accent1"/>
          </a:solidFill>
          <a:latin typeface="Arial" panose="020B0604020202020204" pitchFamily="34" charset="0"/>
          <a:ea typeface="+mj-ea"/>
          <a:cs typeface="+mj-cs"/>
        </a:defRPr>
      </a:lvl1pPr>
    </p:titleStyle>
    <p:bodyStyle>
      <a:lvl1pPr marL="174610" indent="-174610" algn="l" defTabSz="1005755" rtl="0" eaLnBrk="1" latinLnBrk="0" hangingPunct="1">
        <a:lnSpc>
          <a:spcPct val="100000"/>
        </a:lnSpc>
        <a:spcBef>
          <a:spcPts val="0"/>
        </a:spcBef>
        <a:spcAft>
          <a:spcPts val="1200"/>
        </a:spcAft>
        <a:buFont typeface="Arial" panose="020B0604020202020204" pitchFamily="34" charset="0"/>
        <a:buChar char="•"/>
        <a:defRPr sz="2400" b="0" i="0" kern="1200">
          <a:solidFill>
            <a:srgbClr val="5F5F5F"/>
          </a:solidFill>
          <a:latin typeface="Arial" panose="020B0604020202020204" pitchFamily="34" charset="0"/>
          <a:ea typeface="+mn-ea"/>
          <a:cs typeface="+mn-cs"/>
        </a:defRPr>
      </a:lvl1pPr>
      <a:lvl2pPr marL="534943" indent="-174610" algn="l" defTabSz="1005755" rtl="0" eaLnBrk="1" latinLnBrk="0" hangingPunct="1">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2pPr>
      <a:lvl3pPr marL="895275" indent="-176198" algn="l" defTabSz="1005755" rtl="0" eaLnBrk="1" latinLnBrk="0" hangingPunct="1">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3pPr>
      <a:lvl4pPr marL="1254020" indent="-174610" algn="l" defTabSz="1005755" rtl="0" eaLnBrk="1" latinLnBrk="0" hangingPunct="1">
        <a:lnSpc>
          <a:spcPct val="100000"/>
        </a:lnSpc>
        <a:spcBef>
          <a:spcPts val="0"/>
        </a:spcBef>
        <a:spcAft>
          <a:spcPts val="1200"/>
        </a:spcAft>
        <a:buFont typeface="Arial" panose="020B0604020202020204" pitchFamily="34" charset="0"/>
        <a:buChar char="•"/>
        <a:defRPr lang="en-US" sz="2400" b="0" i="0" kern="1200" dirty="0" smtClean="0">
          <a:solidFill>
            <a:srgbClr val="5F5F5F"/>
          </a:solidFill>
          <a:latin typeface="Arial" panose="020B0604020202020204" pitchFamily="34" charset="0"/>
          <a:ea typeface="+mn-ea"/>
          <a:cs typeface="+mn-cs"/>
        </a:defRPr>
      </a:lvl4pPr>
      <a:lvl5pPr marL="1614353" indent="-174610" algn="l" defTabSz="1005755" rtl="0" eaLnBrk="1" latinLnBrk="0" hangingPunct="1">
        <a:lnSpc>
          <a:spcPct val="100000"/>
        </a:lnSpc>
        <a:spcBef>
          <a:spcPts val="0"/>
        </a:spcBef>
        <a:spcAft>
          <a:spcPts val="1200"/>
        </a:spcAft>
        <a:buFont typeface="Arial" panose="020B0604020202020204" pitchFamily="34" charset="0"/>
        <a:buChar char="•"/>
        <a:defRPr lang="en-GB" sz="2400" b="0" i="0" kern="1200" dirty="0">
          <a:solidFill>
            <a:srgbClr val="5F5F5F"/>
          </a:solidFill>
          <a:latin typeface="Arial" panose="020B0604020202020204" pitchFamily="34" charset="0"/>
          <a:ea typeface="+mn-ea"/>
          <a:cs typeface="+mn-cs"/>
        </a:defRPr>
      </a:lvl5pPr>
      <a:lvl6pPr marL="2765829" indent="-251439" algn="l" defTabSz="100575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706" indent="-251439" algn="l" defTabSz="100575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584" indent="-251439" algn="l" defTabSz="100575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462" indent="-251439" algn="l" defTabSz="100575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755" rtl="0" eaLnBrk="1" latinLnBrk="0" hangingPunct="1">
        <a:defRPr sz="1980" kern="1200">
          <a:solidFill>
            <a:schemeClr val="tx1"/>
          </a:solidFill>
          <a:latin typeface="+mn-lt"/>
          <a:ea typeface="+mn-ea"/>
          <a:cs typeface="+mn-cs"/>
        </a:defRPr>
      </a:lvl1pPr>
      <a:lvl2pPr marL="502878" algn="l" defTabSz="1005755" rtl="0" eaLnBrk="1" latinLnBrk="0" hangingPunct="1">
        <a:defRPr sz="1980" kern="1200">
          <a:solidFill>
            <a:schemeClr val="tx1"/>
          </a:solidFill>
          <a:latin typeface="+mn-lt"/>
          <a:ea typeface="+mn-ea"/>
          <a:cs typeface="+mn-cs"/>
        </a:defRPr>
      </a:lvl2pPr>
      <a:lvl3pPr marL="1005755" algn="l" defTabSz="1005755" rtl="0" eaLnBrk="1" latinLnBrk="0" hangingPunct="1">
        <a:defRPr sz="1980" kern="1200">
          <a:solidFill>
            <a:schemeClr val="tx1"/>
          </a:solidFill>
          <a:latin typeface="+mn-lt"/>
          <a:ea typeface="+mn-ea"/>
          <a:cs typeface="+mn-cs"/>
        </a:defRPr>
      </a:lvl3pPr>
      <a:lvl4pPr marL="1508634" algn="l" defTabSz="1005755" rtl="0" eaLnBrk="1" latinLnBrk="0" hangingPunct="1">
        <a:defRPr sz="1980" kern="1200">
          <a:solidFill>
            <a:schemeClr val="tx1"/>
          </a:solidFill>
          <a:latin typeface="+mn-lt"/>
          <a:ea typeface="+mn-ea"/>
          <a:cs typeface="+mn-cs"/>
        </a:defRPr>
      </a:lvl4pPr>
      <a:lvl5pPr marL="2011512" algn="l" defTabSz="1005755" rtl="0" eaLnBrk="1" latinLnBrk="0" hangingPunct="1">
        <a:defRPr sz="1980" kern="1200">
          <a:solidFill>
            <a:schemeClr val="tx1"/>
          </a:solidFill>
          <a:latin typeface="+mn-lt"/>
          <a:ea typeface="+mn-ea"/>
          <a:cs typeface="+mn-cs"/>
        </a:defRPr>
      </a:lvl5pPr>
      <a:lvl6pPr marL="2514389" algn="l" defTabSz="1005755" rtl="0" eaLnBrk="1" latinLnBrk="0" hangingPunct="1">
        <a:defRPr sz="1980" kern="1200">
          <a:solidFill>
            <a:schemeClr val="tx1"/>
          </a:solidFill>
          <a:latin typeface="+mn-lt"/>
          <a:ea typeface="+mn-ea"/>
          <a:cs typeface="+mn-cs"/>
        </a:defRPr>
      </a:lvl6pPr>
      <a:lvl7pPr marL="3017267" algn="l" defTabSz="1005755" rtl="0" eaLnBrk="1" latinLnBrk="0" hangingPunct="1">
        <a:defRPr sz="1980" kern="1200">
          <a:solidFill>
            <a:schemeClr val="tx1"/>
          </a:solidFill>
          <a:latin typeface="+mn-lt"/>
          <a:ea typeface="+mn-ea"/>
          <a:cs typeface="+mn-cs"/>
        </a:defRPr>
      </a:lvl7pPr>
      <a:lvl8pPr marL="3520145" algn="l" defTabSz="1005755" rtl="0" eaLnBrk="1" latinLnBrk="0" hangingPunct="1">
        <a:defRPr sz="1980" kern="1200">
          <a:solidFill>
            <a:schemeClr val="tx1"/>
          </a:solidFill>
          <a:latin typeface="+mn-lt"/>
          <a:ea typeface="+mn-ea"/>
          <a:cs typeface="+mn-cs"/>
        </a:defRPr>
      </a:lvl8pPr>
      <a:lvl9pPr marL="4023023" algn="l" defTabSz="1005755"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168" userDrawn="1">
          <p15:clr>
            <a:srgbClr val="F26B43"/>
          </p15:clr>
        </p15:guide>
        <p15:guide id="3" pos="576" userDrawn="1">
          <p15:clr>
            <a:srgbClr val="F26B43"/>
          </p15:clr>
        </p15:guide>
        <p15:guide id="4" pos="5760" userDrawn="1">
          <p15:clr>
            <a:srgbClr val="F26B43"/>
          </p15:clr>
        </p15:guide>
        <p15:guide id="5" pos="6192" userDrawn="1">
          <p15:clr>
            <a:srgbClr val="F26B43"/>
          </p15:clr>
        </p15:guide>
        <p15:guide id="6" orient="horz" pos="4752" userDrawn="1">
          <p15:clr>
            <a:srgbClr val="F26B43"/>
          </p15:clr>
        </p15:guide>
        <p15:guide id="7" orient="horz" pos="4680" userDrawn="1">
          <p15:clr>
            <a:srgbClr val="F26B43"/>
          </p15:clr>
        </p15:guide>
        <p15:guide id="8" orient="horz" pos="4392" userDrawn="1">
          <p15:clr>
            <a:srgbClr val="F26B43"/>
          </p15:clr>
        </p15:guide>
        <p15:guide id="9" pos="3312" userDrawn="1">
          <p15:clr>
            <a:srgbClr val="F26B43"/>
          </p15:clr>
        </p15:guide>
        <p15:guide id="10" pos="3024" userDrawn="1">
          <p15:clr>
            <a:srgbClr val="F26B43"/>
          </p15:clr>
        </p15:guide>
        <p15:guide id="11" orient="horz" pos="288" userDrawn="1">
          <p15:clr>
            <a:srgbClr val="F26B43"/>
          </p15:clr>
        </p15:guide>
        <p15:guide id="12" orient="horz" pos="432" userDrawn="1">
          <p15:clr>
            <a:srgbClr val="F26B43"/>
          </p15:clr>
        </p15:guide>
        <p15:guide id="13" orient="horz" pos="720" userDrawn="1">
          <p15:clr>
            <a:srgbClr val="F26B43"/>
          </p15:clr>
        </p15:guide>
        <p15:guide id="14" orient="horz" pos="4032" userDrawn="1">
          <p15:clr>
            <a:srgbClr val="F26B43"/>
          </p15:clr>
        </p15:guide>
        <p15:guide id="15" orient="horz" pos="48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dhcs.ca.gov/behavioral-health-transformation/behavioral-health-transformation-performance-measures-repor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9022-7C3A-2B44-AC08-70689350E27B}"/>
              </a:ext>
            </a:extLst>
          </p:cNvPr>
          <p:cNvSpPr>
            <a:spLocks noGrp="1"/>
          </p:cNvSpPr>
          <p:nvPr>
            <p:ph type="ctrTitle"/>
          </p:nvPr>
        </p:nvSpPr>
        <p:spPr>
          <a:xfrm>
            <a:off x="2243328" y="3970870"/>
            <a:ext cx="6985341" cy="2057400"/>
          </a:xfrm>
        </p:spPr>
        <p:txBody>
          <a:bodyPr/>
          <a:lstStyle/>
          <a:p>
            <a:pPr algn="r"/>
            <a:r>
              <a:rPr lang="en-US" dirty="0"/>
              <a:t>Behavioral Health Board</a:t>
            </a:r>
            <a:br>
              <a:rPr lang="en-US" dirty="0"/>
            </a:br>
            <a:r>
              <a:rPr lang="en-US" dirty="0"/>
              <a:t>BHRS Director’s Report</a:t>
            </a:r>
            <a:br>
              <a:rPr lang="en-US" dirty="0"/>
            </a:br>
            <a:r>
              <a:rPr lang="en-US" dirty="0"/>
              <a:t>August 11, 2026</a:t>
            </a:r>
          </a:p>
        </p:txBody>
      </p:sp>
      <p:sp>
        <p:nvSpPr>
          <p:cNvPr id="3" name="Subtitle 2">
            <a:extLst>
              <a:ext uri="{FF2B5EF4-FFF2-40B4-BE49-F238E27FC236}">
                <a16:creationId xmlns:a16="http://schemas.microsoft.com/office/drawing/2014/main" id="{A4569494-64C4-8D45-8A7C-0F6A7EB6BAB2}"/>
              </a:ext>
            </a:extLst>
          </p:cNvPr>
          <p:cNvSpPr>
            <a:spLocks noGrp="1"/>
          </p:cNvSpPr>
          <p:nvPr>
            <p:ph type="subTitle" idx="1"/>
          </p:nvPr>
        </p:nvSpPr>
        <p:spPr/>
        <p:txBody>
          <a:bodyPr>
            <a:normAutofit/>
          </a:bodyPr>
          <a:lstStyle/>
          <a:p>
            <a:pPr algn="r"/>
            <a:r>
              <a:rPr lang="en-US" dirty="0"/>
              <a:t>Todd Schirmer, PhD, CCHP</a:t>
            </a:r>
          </a:p>
        </p:txBody>
      </p:sp>
    </p:spTree>
    <p:extLst>
      <p:ext uri="{BB962C8B-B14F-4D97-AF65-F5344CB8AC3E}">
        <p14:creationId xmlns:p14="http://schemas.microsoft.com/office/powerpoint/2010/main" val="154733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990E6-4F2E-2D90-0AE3-68A72441F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3D48E-4802-8C66-E80A-0151A42C9B79}"/>
              </a:ext>
            </a:extLst>
          </p:cNvPr>
          <p:cNvSpPr>
            <a:spLocks noGrp="1"/>
          </p:cNvSpPr>
          <p:nvPr>
            <p:ph type="title"/>
          </p:nvPr>
        </p:nvSpPr>
        <p:spPr/>
        <p:txBody>
          <a:bodyPr>
            <a:normAutofit/>
          </a:bodyPr>
          <a:lstStyle/>
          <a:p>
            <a:r>
              <a:rPr lang="en-US" sz="3600" dirty="0" err="1"/>
              <a:t>CalAIM</a:t>
            </a:r>
            <a:r>
              <a:rPr lang="en-US" sz="3600" dirty="0"/>
              <a:t> Justice Involved Initiative</a:t>
            </a:r>
          </a:p>
        </p:txBody>
      </p:sp>
      <p:sp>
        <p:nvSpPr>
          <p:cNvPr id="3" name="Content Placeholder 2">
            <a:extLst>
              <a:ext uri="{FF2B5EF4-FFF2-40B4-BE49-F238E27FC236}">
                <a16:creationId xmlns:a16="http://schemas.microsoft.com/office/drawing/2014/main" id="{3F7257FA-2B4A-2EAB-8375-73BD60C51BB9}"/>
              </a:ext>
            </a:extLst>
          </p:cNvPr>
          <p:cNvSpPr>
            <a:spLocks noGrp="1"/>
          </p:cNvSpPr>
          <p:nvPr>
            <p:ph idx="1"/>
          </p:nvPr>
        </p:nvSpPr>
        <p:spPr>
          <a:xfrm>
            <a:off x="914401" y="1257300"/>
            <a:ext cx="8446415" cy="5257800"/>
          </a:xfrm>
        </p:spPr>
        <p:txBody>
          <a:bodyPr/>
          <a:lstStyle/>
          <a:p>
            <a:pPr marL="339726" indent="-342900"/>
            <a:r>
              <a:rPr lang="en-US" dirty="0">
                <a:cs typeface="Arial" panose="020B0604020202020204" pitchFamily="34" charset="0"/>
              </a:rPr>
              <a:t>California was the first state to receive a federal waiver allowing Medi-Cal reimbursable services for incarcerated people</a:t>
            </a:r>
          </a:p>
          <a:p>
            <a:pPr marL="339726" indent="-342900"/>
            <a:r>
              <a:rPr lang="en-US" dirty="0">
                <a:cs typeface="Arial" panose="020B0604020202020204" pitchFamily="34" charset="0"/>
              </a:rPr>
              <a:t>Up to 90 days pre-release</a:t>
            </a:r>
          </a:p>
          <a:p>
            <a:pPr marL="339726" indent="-342900"/>
            <a:r>
              <a:rPr lang="en-US" dirty="0">
                <a:cs typeface="Arial" panose="020B0604020202020204" pitchFamily="34" charset="0"/>
              </a:rPr>
              <a:t>Includes physical and behavioral health (both mental health and SUD) and pre-release care coordination</a:t>
            </a:r>
          </a:p>
          <a:p>
            <a:pPr marL="339726" indent="-342900"/>
            <a:r>
              <a:rPr lang="en-US" dirty="0">
                <a:cs typeface="Arial" panose="020B0604020202020204" pitchFamily="34" charset="0"/>
              </a:rPr>
              <a:t>BHRS went live with Behavioral Health Linkages in Fall of 2024</a:t>
            </a:r>
          </a:p>
          <a:p>
            <a:pPr marL="339726" indent="-342900"/>
            <a:r>
              <a:rPr lang="en-US" dirty="0">
                <a:cs typeface="Arial" panose="020B0604020202020204" pitchFamily="34" charset="0"/>
              </a:rPr>
              <a:t>Correctional Facility expected to go live in October of 2026</a:t>
            </a: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A0FCDE11-4ED3-ACC1-15DA-5B2285321D4A}"/>
              </a:ext>
            </a:extLst>
          </p:cNvPr>
          <p:cNvSpPr>
            <a:spLocks noGrp="1"/>
          </p:cNvSpPr>
          <p:nvPr>
            <p:ph type="sldNum" sz="quarter" idx="12"/>
          </p:nvPr>
        </p:nvSpPr>
        <p:spPr/>
        <p:txBody>
          <a:bodyPr/>
          <a:lstStyle/>
          <a:p>
            <a:fld id="{55A62DCB-81B4-C14F-949A-831535C291BC}" type="slidenum">
              <a:rPr lang="en-US" smtClean="0"/>
              <a:pPr/>
              <a:t>1</a:t>
            </a:fld>
            <a:endParaRPr lang="en-US"/>
          </a:p>
        </p:txBody>
      </p:sp>
    </p:spTree>
    <p:extLst>
      <p:ext uri="{BB962C8B-B14F-4D97-AF65-F5344CB8AC3E}">
        <p14:creationId xmlns:p14="http://schemas.microsoft.com/office/powerpoint/2010/main" val="219955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7B5D0-6E01-169A-5F67-A6C127850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974EA-44AC-CD41-E746-C8BF1AD41D94}"/>
              </a:ext>
            </a:extLst>
          </p:cNvPr>
          <p:cNvSpPr>
            <a:spLocks noGrp="1"/>
          </p:cNvSpPr>
          <p:nvPr>
            <p:ph type="title"/>
          </p:nvPr>
        </p:nvSpPr>
        <p:spPr/>
        <p:txBody>
          <a:bodyPr>
            <a:normAutofit/>
          </a:bodyPr>
          <a:lstStyle/>
          <a:p>
            <a:r>
              <a:rPr lang="en-US" sz="3600" dirty="0" err="1"/>
              <a:t>CalAIM</a:t>
            </a:r>
            <a:r>
              <a:rPr lang="en-US" sz="3600" dirty="0"/>
              <a:t> Justice Involved Initiative (2)</a:t>
            </a:r>
          </a:p>
        </p:txBody>
      </p:sp>
      <p:sp>
        <p:nvSpPr>
          <p:cNvPr id="3" name="Content Placeholder 2">
            <a:extLst>
              <a:ext uri="{FF2B5EF4-FFF2-40B4-BE49-F238E27FC236}">
                <a16:creationId xmlns:a16="http://schemas.microsoft.com/office/drawing/2014/main" id="{590185C0-1EA3-C428-07AD-7AC693B42838}"/>
              </a:ext>
            </a:extLst>
          </p:cNvPr>
          <p:cNvSpPr>
            <a:spLocks noGrp="1"/>
          </p:cNvSpPr>
          <p:nvPr>
            <p:ph idx="1"/>
          </p:nvPr>
        </p:nvSpPr>
        <p:spPr>
          <a:xfrm>
            <a:off x="914401" y="1257300"/>
            <a:ext cx="8446415" cy="5257800"/>
          </a:xfrm>
        </p:spPr>
        <p:txBody>
          <a:bodyPr/>
          <a:lstStyle/>
          <a:p>
            <a:pPr marL="339726" indent="-342900"/>
            <a:r>
              <a:rPr lang="en-US" dirty="0">
                <a:cs typeface="Arial" panose="020B0604020202020204" pitchFamily="34" charset="0"/>
              </a:rPr>
              <a:t>Under the JI Initiative, BHRS will provide in-custody mental health and SUD services in the Adult Jail and Juvenile Hall</a:t>
            </a:r>
          </a:p>
          <a:p>
            <a:pPr marL="339726" indent="-342900"/>
            <a:r>
              <a:rPr lang="en-US" dirty="0">
                <a:cs typeface="Arial" panose="020B0604020202020204" pitchFamily="34" charset="0"/>
              </a:rPr>
              <a:t>Adding staff positions (pre-release care coordinators) and working with Probation to determine utilization of existing behavioral health staff for Juvenile Hall</a:t>
            </a:r>
          </a:p>
          <a:p>
            <a:pPr marL="339726" indent="-342900"/>
            <a:r>
              <a:rPr lang="en-US" dirty="0">
                <a:cs typeface="Arial" panose="020B0604020202020204" pitchFamily="34" charset="0"/>
              </a:rPr>
              <a:t>Need for new functionality of the existing Electronic Health Record to support billing</a:t>
            </a: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547C5F6E-B4E3-780E-7231-064DFB0E4FCE}"/>
              </a:ext>
            </a:extLst>
          </p:cNvPr>
          <p:cNvSpPr>
            <a:spLocks noGrp="1"/>
          </p:cNvSpPr>
          <p:nvPr>
            <p:ph type="sldNum" sz="quarter" idx="12"/>
          </p:nvPr>
        </p:nvSpPr>
        <p:spPr/>
        <p:txBody>
          <a:bodyPr/>
          <a:lstStyle/>
          <a:p>
            <a:fld id="{55A62DCB-81B4-C14F-949A-831535C291BC}" type="slidenum">
              <a:rPr lang="en-US" smtClean="0"/>
              <a:pPr/>
              <a:t>2</a:t>
            </a:fld>
            <a:endParaRPr lang="en-US"/>
          </a:p>
        </p:txBody>
      </p:sp>
    </p:spTree>
    <p:extLst>
      <p:ext uri="{BB962C8B-B14F-4D97-AF65-F5344CB8AC3E}">
        <p14:creationId xmlns:p14="http://schemas.microsoft.com/office/powerpoint/2010/main" val="100694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8691A-098E-FB4D-C69A-17E65DEE4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28AE2-6217-F371-B143-A95DE94985FA}"/>
              </a:ext>
            </a:extLst>
          </p:cNvPr>
          <p:cNvSpPr>
            <a:spLocks noGrp="1"/>
          </p:cNvSpPr>
          <p:nvPr>
            <p:ph type="title"/>
          </p:nvPr>
        </p:nvSpPr>
        <p:spPr/>
        <p:txBody>
          <a:bodyPr>
            <a:normAutofit/>
          </a:bodyPr>
          <a:lstStyle/>
          <a:p>
            <a:r>
              <a:rPr lang="en-US" sz="3600" dirty="0"/>
              <a:t>Prop 36</a:t>
            </a:r>
          </a:p>
        </p:txBody>
      </p:sp>
      <p:sp>
        <p:nvSpPr>
          <p:cNvPr id="3" name="Content Placeholder 2">
            <a:extLst>
              <a:ext uri="{FF2B5EF4-FFF2-40B4-BE49-F238E27FC236}">
                <a16:creationId xmlns:a16="http://schemas.microsoft.com/office/drawing/2014/main" id="{CAD4731C-ACBC-E139-CA3D-AAE467779CED}"/>
              </a:ext>
            </a:extLst>
          </p:cNvPr>
          <p:cNvSpPr>
            <a:spLocks noGrp="1"/>
          </p:cNvSpPr>
          <p:nvPr>
            <p:ph idx="1"/>
          </p:nvPr>
        </p:nvSpPr>
        <p:spPr>
          <a:xfrm>
            <a:off x="914401" y="1257300"/>
            <a:ext cx="8446415" cy="5257800"/>
          </a:xfrm>
        </p:spPr>
        <p:txBody>
          <a:bodyPr/>
          <a:lstStyle/>
          <a:p>
            <a:pPr marL="339726" indent="-342900"/>
            <a:r>
              <a:rPr lang="en-US" sz="2000" dirty="0">
                <a:cs typeface="Arial" panose="020B0604020202020204" pitchFamily="34" charset="0"/>
              </a:rPr>
              <a:t>Marin applied for and received $365,295 over three years to support Prop 36 implementation. </a:t>
            </a:r>
          </a:p>
          <a:p>
            <a:pPr marL="339726" indent="-342900"/>
            <a:r>
              <a:rPr lang="en-US" sz="2000" dirty="0">
                <a:cs typeface="Arial" panose="020B0604020202020204" pitchFamily="34" charset="0"/>
              </a:rPr>
              <a:t>Primarily a data analytics and training grant, allowing advanced data sharing across Court, Probation, BHRS, and community partners, examine demographic disparities in access. Plan to host trainings for staff and providers. Also includes upgrades to the electronic health record and data infrastructure. </a:t>
            </a:r>
          </a:p>
          <a:p>
            <a:pPr marL="339726" indent="-342900"/>
            <a:r>
              <a:rPr lang="en-US" sz="2000" dirty="0">
                <a:cs typeface="Arial" panose="020B0604020202020204" pitchFamily="34" charset="0"/>
              </a:rPr>
              <a:t>Funds must be expended by March 31, 2028</a:t>
            </a: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F3AD379D-5CF4-2288-2CE5-0E16BED295EE}"/>
              </a:ext>
            </a:extLst>
          </p:cNvPr>
          <p:cNvSpPr>
            <a:spLocks noGrp="1"/>
          </p:cNvSpPr>
          <p:nvPr>
            <p:ph type="sldNum" sz="quarter" idx="12"/>
          </p:nvPr>
        </p:nvSpPr>
        <p:spPr/>
        <p:txBody>
          <a:bodyPr/>
          <a:lstStyle/>
          <a:p>
            <a:fld id="{55A62DCB-81B4-C14F-949A-831535C291BC}" type="slidenum">
              <a:rPr lang="en-US" smtClean="0"/>
              <a:pPr/>
              <a:t>3</a:t>
            </a:fld>
            <a:endParaRPr lang="en-US"/>
          </a:p>
        </p:txBody>
      </p:sp>
    </p:spTree>
    <p:extLst>
      <p:ext uri="{BB962C8B-B14F-4D97-AF65-F5344CB8AC3E}">
        <p14:creationId xmlns:p14="http://schemas.microsoft.com/office/powerpoint/2010/main" val="389229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DB48-B564-3383-027F-47A773CE8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CF2756-8793-E0E3-96CA-C4C2C822BA8B}"/>
              </a:ext>
            </a:extLst>
          </p:cNvPr>
          <p:cNvSpPr>
            <a:spLocks noGrp="1"/>
          </p:cNvSpPr>
          <p:nvPr>
            <p:ph type="title"/>
          </p:nvPr>
        </p:nvSpPr>
        <p:spPr/>
        <p:txBody>
          <a:bodyPr>
            <a:normAutofit/>
          </a:bodyPr>
          <a:lstStyle/>
          <a:p>
            <a:r>
              <a:rPr lang="en-US" sz="3600" dirty="0"/>
              <a:t>BHT Performance Measures</a:t>
            </a:r>
          </a:p>
        </p:txBody>
      </p:sp>
      <p:sp>
        <p:nvSpPr>
          <p:cNvPr id="3" name="Content Placeholder 2">
            <a:extLst>
              <a:ext uri="{FF2B5EF4-FFF2-40B4-BE49-F238E27FC236}">
                <a16:creationId xmlns:a16="http://schemas.microsoft.com/office/drawing/2014/main" id="{866CCBC1-87C1-77FC-6343-BDE3C854FC0D}"/>
              </a:ext>
            </a:extLst>
          </p:cNvPr>
          <p:cNvSpPr>
            <a:spLocks noGrp="1"/>
          </p:cNvSpPr>
          <p:nvPr>
            <p:ph idx="1"/>
          </p:nvPr>
        </p:nvSpPr>
        <p:spPr>
          <a:xfrm>
            <a:off x="914401" y="1257300"/>
            <a:ext cx="8446415" cy="5257800"/>
          </a:xfrm>
        </p:spPr>
        <p:txBody>
          <a:bodyPr/>
          <a:lstStyle/>
          <a:p>
            <a:pPr marL="339726" indent="-342900"/>
            <a:r>
              <a:rPr lang="en-US" sz="2000" dirty="0">
                <a:cs typeface="Arial" panose="020B0604020202020204" pitchFamily="34" charset="0"/>
              </a:rPr>
              <a:t>DHCS published Behavioral Health Transformation (BHT) performance measures. This includes data on how Marin is performing on 12 sets of measures (30+ data points). </a:t>
            </a:r>
          </a:p>
          <a:p>
            <a:pPr marL="339726" indent="-342900"/>
            <a:r>
              <a:rPr lang="en-US" sz="2000" dirty="0">
                <a:cs typeface="Arial" panose="020B0604020202020204" pitchFamily="34" charset="0"/>
                <a:hlinkClick r:id="rId2"/>
              </a:rPr>
              <a:t>https://www.dhcs.ca.gov/behavioral-health-transformation/behavioral-health-transformation-performance-measures-report/</a:t>
            </a:r>
            <a:endParaRPr lang="en-US" sz="2000" dirty="0">
              <a:cs typeface="Arial" panose="020B0604020202020204" pitchFamily="34" charset="0"/>
            </a:endParaRPr>
          </a:p>
          <a:p>
            <a:pPr marL="339726" indent="-342900"/>
            <a:r>
              <a:rPr lang="en-US" sz="2000" dirty="0">
                <a:cs typeface="Arial" panose="020B0604020202020204" pitchFamily="34" charset="0"/>
              </a:rPr>
              <a:t>Example – Improve Access to Care measures</a:t>
            </a:r>
          </a:p>
          <a:p>
            <a:pPr marL="703233" lvl="1" indent="-342900"/>
            <a:r>
              <a:rPr lang="en-US" sz="2000" dirty="0">
                <a:cs typeface="Arial" panose="020B0604020202020204" pitchFamily="34" charset="0"/>
              </a:rPr>
              <a:t>BH-1: One or more behavioral health services for people with mental health needs (Marin 73.4%, statewide average 65.9%)</a:t>
            </a:r>
          </a:p>
          <a:p>
            <a:pPr marL="703233" lvl="1" indent="-342900"/>
            <a:r>
              <a:rPr lang="en-US" sz="2000" dirty="0">
                <a:cs typeface="Arial" panose="020B0604020202020204" pitchFamily="34" charset="0"/>
              </a:rPr>
              <a:t>BH-2: One or more behavioral health services for people with significant mental health needs (Marin 76.7%, statewide 71.4%)</a:t>
            </a:r>
          </a:p>
          <a:p>
            <a:pPr marL="703233" lvl="1" indent="-342900"/>
            <a:r>
              <a:rPr lang="en-US" sz="2000" dirty="0">
                <a:cs typeface="Arial" panose="020B0604020202020204" pitchFamily="34" charset="0"/>
              </a:rPr>
              <a:t>BH-3: Initiation of SUD Treatment (data TBD)</a:t>
            </a:r>
            <a:endParaRPr lang="en-US" dirty="0">
              <a:cs typeface="Arial" panose="020B0604020202020204" pitchFamily="34" charset="0"/>
            </a:endParaRPr>
          </a:p>
          <a:p>
            <a:pPr marL="339726" indent="-342900"/>
            <a:endParaRPr lang="en-US" dirty="0">
              <a:cs typeface="Arial" panose="020B0604020202020204" pitchFamily="34" charset="0"/>
            </a:endParaRPr>
          </a:p>
          <a:p>
            <a:pPr marL="0" indent="0">
              <a:buNone/>
            </a:pPr>
            <a:endParaRPr lang="en-US"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2C1A7669-EBCC-E3A5-227C-9F8E7CA636E7}"/>
              </a:ext>
            </a:extLst>
          </p:cNvPr>
          <p:cNvSpPr>
            <a:spLocks noGrp="1"/>
          </p:cNvSpPr>
          <p:nvPr>
            <p:ph type="sldNum" sz="quarter" idx="12"/>
          </p:nvPr>
        </p:nvSpPr>
        <p:spPr/>
        <p:txBody>
          <a:bodyPr/>
          <a:lstStyle/>
          <a:p>
            <a:fld id="{55A62DCB-81B4-C14F-949A-831535C291BC}" type="slidenum">
              <a:rPr lang="en-US" smtClean="0"/>
              <a:pPr/>
              <a:t>4</a:t>
            </a:fld>
            <a:endParaRPr lang="en-US"/>
          </a:p>
        </p:txBody>
      </p:sp>
    </p:spTree>
    <p:extLst>
      <p:ext uri="{BB962C8B-B14F-4D97-AF65-F5344CB8AC3E}">
        <p14:creationId xmlns:p14="http://schemas.microsoft.com/office/powerpoint/2010/main" val="227824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3046C-0E52-CBEA-F823-09E722463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F0BD9-433A-FF52-D6FA-B74D6571E20F}"/>
              </a:ext>
            </a:extLst>
          </p:cNvPr>
          <p:cNvSpPr>
            <a:spLocks noGrp="1"/>
          </p:cNvSpPr>
          <p:nvPr>
            <p:ph type="title"/>
          </p:nvPr>
        </p:nvSpPr>
        <p:spPr/>
        <p:txBody>
          <a:bodyPr>
            <a:normAutofit/>
          </a:bodyPr>
          <a:lstStyle/>
          <a:p>
            <a:r>
              <a:rPr lang="en-US" sz="3600" dirty="0"/>
              <a:t>BHT Performance Measures (2)</a:t>
            </a:r>
          </a:p>
        </p:txBody>
      </p:sp>
      <p:sp>
        <p:nvSpPr>
          <p:cNvPr id="3" name="Content Placeholder 2">
            <a:extLst>
              <a:ext uri="{FF2B5EF4-FFF2-40B4-BE49-F238E27FC236}">
                <a16:creationId xmlns:a16="http://schemas.microsoft.com/office/drawing/2014/main" id="{25194603-463C-3B59-CC50-86F6C1B8ACCB}"/>
              </a:ext>
            </a:extLst>
          </p:cNvPr>
          <p:cNvSpPr>
            <a:spLocks noGrp="1"/>
          </p:cNvSpPr>
          <p:nvPr>
            <p:ph idx="1"/>
          </p:nvPr>
        </p:nvSpPr>
        <p:spPr>
          <a:xfrm>
            <a:off x="914401" y="1257300"/>
            <a:ext cx="8446415" cy="5257800"/>
          </a:xfrm>
        </p:spPr>
        <p:txBody>
          <a:bodyPr/>
          <a:lstStyle/>
          <a:p>
            <a:pPr marL="339726" indent="-342900"/>
            <a:r>
              <a:rPr lang="en-US" sz="2000" dirty="0">
                <a:cs typeface="Arial" panose="020B0604020202020204" pitchFamily="34" charset="0"/>
              </a:rPr>
              <a:t>Example – Reduce Institutionalization Measures</a:t>
            </a:r>
          </a:p>
          <a:p>
            <a:pPr marL="703233" lvl="1" indent="-342900"/>
            <a:r>
              <a:rPr lang="en-US" sz="2000" dirty="0">
                <a:cs typeface="Arial" panose="020B0604020202020204" pitchFamily="34" charset="0"/>
              </a:rPr>
              <a:t>IN-4: Follow up mental health services within 7 days after discharge from hospitalization for mental illness (Marin 55.6%, statewide average 44.1%)</a:t>
            </a:r>
          </a:p>
          <a:p>
            <a:pPr marL="339726" indent="-342900"/>
            <a:r>
              <a:rPr lang="en-US" sz="2000" dirty="0">
                <a:cs typeface="Arial" panose="020B0604020202020204" pitchFamily="34" charset="0"/>
              </a:rPr>
              <a:t>Example – Reduce Untreated BH Conditions Measures</a:t>
            </a:r>
          </a:p>
          <a:p>
            <a:pPr marL="703233" lvl="1" indent="-342900"/>
            <a:r>
              <a:rPr lang="en-US" sz="2000" dirty="0">
                <a:cs typeface="Arial" panose="020B0604020202020204" pitchFamily="34" charset="0"/>
              </a:rPr>
              <a:t>BH-14: Follow up after emergency department visit for SUD (Marin 32.1%, statewide average 26.9%)</a:t>
            </a:r>
          </a:p>
          <a:p>
            <a:pPr marL="703233" lvl="1" indent="-342900"/>
            <a:r>
              <a:rPr lang="en-US" sz="2000" dirty="0">
                <a:cs typeface="Arial" panose="020B0604020202020204" pitchFamily="34" charset="0"/>
              </a:rPr>
              <a:t>BH-15: Follow up after emergency department visit for mental health (Marin 35.5%, statewide 37.1%)</a:t>
            </a:r>
          </a:p>
          <a:p>
            <a:pPr marL="339726" indent="-342900"/>
            <a:r>
              <a:rPr lang="en-US" sz="2000" dirty="0">
                <a:cs typeface="Arial" panose="020B0604020202020204" pitchFamily="34" charset="0"/>
              </a:rPr>
              <a:t>Overall, Marin is meeting or exceeding the statewide averages on a majority of metrics. Some data is still missing and many of the measures have not been externally validated. </a:t>
            </a:r>
          </a:p>
          <a:p>
            <a:pPr marL="0" indent="0">
              <a:buNone/>
            </a:pPr>
            <a:endParaRPr lang="en-US"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2160BD4A-6193-C9A7-2ECA-F82FD2B50306}"/>
              </a:ext>
            </a:extLst>
          </p:cNvPr>
          <p:cNvSpPr>
            <a:spLocks noGrp="1"/>
          </p:cNvSpPr>
          <p:nvPr>
            <p:ph type="sldNum" sz="quarter" idx="12"/>
          </p:nvPr>
        </p:nvSpPr>
        <p:spPr/>
        <p:txBody>
          <a:bodyPr/>
          <a:lstStyle/>
          <a:p>
            <a:fld id="{55A62DCB-81B4-C14F-949A-831535C291BC}" type="slidenum">
              <a:rPr lang="en-US" smtClean="0"/>
              <a:pPr/>
              <a:t>5</a:t>
            </a:fld>
            <a:endParaRPr lang="en-US"/>
          </a:p>
        </p:txBody>
      </p:sp>
    </p:spTree>
    <p:extLst>
      <p:ext uri="{BB962C8B-B14F-4D97-AF65-F5344CB8AC3E}">
        <p14:creationId xmlns:p14="http://schemas.microsoft.com/office/powerpoint/2010/main" val="405481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DDAF1-070F-09FD-AB0E-3FBE2810A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7E121-50D1-6AFD-C77C-EA6177B0D4B2}"/>
              </a:ext>
            </a:extLst>
          </p:cNvPr>
          <p:cNvSpPr>
            <a:spLocks noGrp="1"/>
          </p:cNvSpPr>
          <p:nvPr>
            <p:ph type="title"/>
          </p:nvPr>
        </p:nvSpPr>
        <p:spPr/>
        <p:txBody>
          <a:bodyPr>
            <a:normAutofit/>
          </a:bodyPr>
          <a:lstStyle/>
          <a:p>
            <a:r>
              <a:rPr lang="en-US" sz="3600" dirty="0"/>
              <a:t>AB 339</a:t>
            </a:r>
          </a:p>
        </p:txBody>
      </p:sp>
      <p:sp>
        <p:nvSpPr>
          <p:cNvPr id="3" name="Content Placeholder 2">
            <a:extLst>
              <a:ext uri="{FF2B5EF4-FFF2-40B4-BE49-F238E27FC236}">
                <a16:creationId xmlns:a16="http://schemas.microsoft.com/office/drawing/2014/main" id="{6781EF65-A875-2505-449D-006B6875A613}"/>
              </a:ext>
            </a:extLst>
          </p:cNvPr>
          <p:cNvSpPr>
            <a:spLocks noGrp="1"/>
          </p:cNvSpPr>
          <p:nvPr>
            <p:ph idx="1"/>
          </p:nvPr>
        </p:nvSpPr>
        <p:spPr>
          <a:xfrm>
            <a:off x="914401" y="1257300"/>
            <a:ext cx="8446415" cy="5257800"/>
          </a:xfrm>
        </p:spPr>
        <p:txBody>
          <a:bodyPr/>
          <a:lstStyle/>
          <a:p>
            <a:pPr marL="339726" indent="-342900"/>
            <a:r>
              <a:rPr lang="en-US" dirty="0">
                <a:cs typeface="Arial" panose="020B0604020202020204" pitchFamily="34" charset="0"/>
              </a:rPr>
              <a:t>New state law requiring public agencies to provide unions 45 days written notice before issuing RFPs or contract renewals that overlap with represented job classifications.</a:t>
            </a:r>
          </a:p>
          <a:p>
            <a:pPr marL="339726" indent="-342900"/>
            <a:r>
              <a:rPr lang="en-US" dirty="0">
                <a:cs typeface="Arial" panose="020B0604020202020204" pitchFamily="34" charset="0"/>
              </a:rPr>
              <a:t>BHRS is currently working with HR to complete these notifications. </a:t>
            </a:r>
          </a:p>
          <a:p>
            <a:pPr marL="0" indent="0">
              <a:buNone/>
            </a:pPr>
            <a:endParaRPr lang="en-US"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pPr marL="339726" indent="-342900"/>
            <a:endParaRPr lang="en-US" sz="2000" dirty="0">
              <a:cs typeface="Arial" panose="020B0604020202020204" pitchFamily="34" charset="0"/>
            </a:endParaRPr>
          </a:p>
          <a:p>
            <a:endParaRPr lang="en-US" sz="2000" dirty="0">
              <a:cs typeface="Arial" panose="020B0604020202020204" pitchFamily="34" charset="0"/>
            </a:endParaRPr>
          </a:p>
          <a:p>
            <a:endParaRPr lang="en-US" sz="1800" dirty="0">
              <a:solidFill>
                <a:schemeClr val="tx1"/>
              </a:solidFill>
              <a:latin typeface="+mn-lt"/>
            </a:endParaRPr>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0481609C-4A76-002D-E874-06E981401EDF}"/>
              </a:ext>
            </a:extLst>
          </p:cNvPr>
          <p:cNvSpPr>
            <a:spLocks noGrp="1"/>
          </p:cNvSpPr>
          <p:nvPr>
            <p:ph type="sldNum" sz="quarter" idx="12"/>
          </p:nvPr>
        </p:nvSpPr>
        <p:spPr/>
        <p:txBody>
          <a:bodyPr/>
          <a:lstStyle/>
          <a:p>
            <a:fld id="{55A62DCB-81B4-C14F-949A-831535C291BC}" type="slidenum">
              <a:rPr lang="en-US" smtClean="0"/>
              <a:pPr/>
              <a:t>6</a:t>
            </a:fld>
            <a:endParaRPr lang="en-US"/>
          </a:p>
        </p:txBody>
      </p:sp>
    </p:spTree>
    <p:extLst>
      <p:ext uri="{BB962C8B-B14F-4D97-AF65-F5344CB8AC3E}">
        <p14:creationId xmlns:p14="http://schemas.microsoft.com/office/powerpoint/2010/main" val="1661036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Custom 189">
      <a:dk1>
        <a:srgbClr val="000000"/>
      </a:dk1>
      <a:lt1>
        <a:srgbClr val="FFFFFF"/>
      </a:lt1>
      <a:dk2>
        <a:srgbClr val="5F5F5F"/>
      </a:dk2>
      <a:lt2>
        <a:srgbClr val="E7E6E6"/>
      </a:lt2>
      <a:accent1>
        <a:srgbClr val="253D8C"/>
      </a:accent1>
      <a:accent2>
        <a:srgbClr val="3CB4E5"/>
      </a:accent2>
      <a:accent3>
        <a:srgbClr val="AC8700"/>
      </a:accent3>
      <a:accent4>
        <a:srgbClr val="727272"/>
      </a:accent4>
      <a:accent5>
        <a:srgbClr val="999999"/>
      </a:accent5>
      <a:accent6>
        <a:srgbClr val="E5E5E5"/>
      </a:accent6>
      <a:hlink>
        <a:srgbClr val="000000"/>
      </a:hlink>
      <a:folHlink>
        <a:srgbClr val="7F7F7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11706</TotalTime>
  <Words>487</Words>
  <Application>Microsoft Office PowerPoint</Application>
  <PresentationFormat>Custom</PresentationFormat>
  <Paragraphs>73</Paragraphs>
  <Slides>7</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Office Theme</vt:lpstr>
      <vt:lpstr>Behavioral Health Board BHRS Director’s Report August 11, 2026</vt:lpstr>
      <vt:lpstr>CalAIM Justice Involved Initiative</vt:lpstr>
      <vt:lpstr>CalAIM Justice Involved Initiative (2)</vt:lpstr>
      <vt:lpstr>Prop 36</vt:lpstr>
      <vt:lpstr>BHT Performance Measures</vt:lpstr>
      <vt:lpstr>BHT Performance Measures (2)</vt:lpstr>
      <vt:lpstr>AB 339</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Steve Barnes</dc:creator>
  <cp:keywords/>
  <dc:description/>
  <cp:lastModifiedBy>Todd Schirmer</cp:lastModifiedBy>
  <cp:revision>160</cp:revision>
  <cp:lastPrinted>2019-06-10T22:21:50Z</cp:lastPrinted>
  <dcterms:created xsi:type="dcterms:W3CDTF">2019-06-10T22:18:44Z</dcterms:created>
  <dcterms:modified xsi:type="dcterms:W3CDTF">2026-08-12T00:51:10Z</dcterms:modified>
  <cp:category/>
</cp:coreProperties>
</file>